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90" r:id="rId4"/>
    <p:sldMasterId id="2147484008" r:id="rId5"/>
    <p:sldMasterId id="2147484020" r:id="rId6"/>
    <p:sldMasterId id="2147484032" r:id="rId7"/>
    <p:sldMasterId id="2147484050" r:id="rId8"/>
    <p:sldMasterId id="2147484062" r:id="rId9"/>
    <p:sldMasterId id="2147484074" r:id="rId10"/>
    <p:sldMasterId id="2147484086" r:id="rId11"/>
  </p:sldMasterIdLst>
  <p:notesMasterIdLst>
    <p:notesMasterId r:id="rId66"/>
  </p:notesMasterIdLst>
  <p:sldIdLst>
    <p:sldId id="260" r:id="rId12"/>
    <p:sldId id="263" r:id="rId13"/>
    <p:sldId id="256" r:id="rId14"/>
    <p:sldId id="259" r:id="rId15"/>
    <p:sldId id="303" r:id="rId16"/>
    <p:sldId id="257" r:id="rId17"/>
    <p:sldId id="304" r:id="rId18"/>
    <p:sldId id="305" r:id="rId19"/>
    <p:sldId id="258" r:id="rId20"/>
    <p:sldId id="264" r:id="rId21"/>
    <p:sldId id="268" r:id="rId22"/>
    <p:sldId id="269" r:id="rId23"/>
    <p:sldId id="272" r:id="rId24"/>
    <p:sldId id="273" r:id="rId25"/>
    <p:sldId id="274" r:id="rId26"/>
    <p:sldId id="275" r:id="rId27"/>
    <p:sldId id="276" r:id="rId28"/>
    <p:sldId id="270" r:id="rId29"/>
    <p:sldId id="277" r:id="rId30"/>
    <p:sldId id="307" r:id="rId31"/>
    <p:sldId id="308" r:id="rId32"/>
    <p:sldId id="306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61" r:id="rId42"/>
    <p:sldId id="262" r:id="rId43"/>
    <p:sldId id="286" r:id="rId44"/>
    <p:sldId id="287" r:id="rId45"/>
    <p:sldId id="288" r:id="rId46"/>
    <p:sldId id="289" r:id="rId47"/>
    <p:sldId id="290" r:id="rId48"/>
    <p:sldId id="309" r:id="rId49"/>
    <p:sldId id="291" r:id="rId50"/>
    <p:sldId id="292" r:id="rId51"/>
    <p:sldId id="293" r:id="rId52"/>
    <p:sldId id="294" r:id="rId53"/>
    <p:sldId id="295" r:id="rId54"/>
    <p:sldId id="296" r:id="rId55"/>
    <p:sldId id="310" r:id="rId56"/>
    <p:sldId id="297" r:id="rId57"/>
    <p:sldId id="298" r:id="rId58"/>
    <p:sldId id="265" r:id="rId59"/>
    <p:sldId id="311" r:id="rId60"/>
    <p:sldId id="299" r:id="rId61"/>
    <p:sldId id="300" r:id="rId62"/>
    <p:sldId id="301" r:id="rId63"/>
    <p:sldId id="302" r:id="rId64"/>
    <p:sldId id="312" r:id="rId6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161D"/>
    <a:srgbClr val="CF171F"/>
    <a:srgbClr val="996633"/>
    <a:srgbClr val="FFCC66"/>
    <a:srgbClr val="FF9900"/>
    <a:srgbClr val="EA6312"/>
    <a:srgbClr val="EBF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683"/>
    <p:restoredTop sz="94351" autoAdjust="0"/>
  </p:normalViewPr>
  <p:slideViewPr>
    <p:cSldViewPr snapToGrid="0" snapToObjects="1">
      <p:cViewPr varScale="1">
        <p:scale>
          <a:sx n="58" d="100"/>
          <a:sy n="58" d="100"/>
        </p:scale>
        <p:origin x="84" y="3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slide" Target="slides/slide52.xml"/><Relationship Id="rId68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61" Type="http://schemas.openxmlformats.org/officeDocument/2006/relationships/slide" Target="slides/slide50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0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presProps" Target="presProps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F63805-967F-429A-91D8-CFF09A2FCDA0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8957A69-D3A1-4D52-9761-4CFB3CB159B6}">
      <dgm:prSet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l-GR" dirty="0">
              <a:latin typeface="Times New Roman" panose="02020603050405020304" pitchFamily="18" charset="0"/>
              <a:cs typeface="Times New Roman" panose="02020603050405020304" pitchFamily="18" charset="0"/>
            </a:rPr>
            <a:t>Έλαβε χώρα στα Στενά της Σαλαμίνας του Σαρωνικού κόλπου, το 480 π.Χ.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8EECEA-7306-4DDE-809A-B7FD0403E542}" type="parTrans" cxnId="{DC02C5F7-00E1-4254-8D13-5895F381FFFE}">
      <dgm:prSet/>
      <dgm:spPr/>
      <dgm:t>
        <a:bodyPr/>
        <a:lstStyle/>
        <a:p>
          <a:endParaRPr lang="en-US"/>
        </a:p>
      </dgm:t>
    </dgm:pt>
    <dgm:pt modelId="{636B99D2-B491-405D-9733-B9A16DE87A0F}" type="sibTrans" cxnId="{DC02C5F7-00E1-4254-8D13-5895F381FFFE}">
      <dgm:prSet/>
      <dgm:spPr>
        <a:solidFill>
          <a:schemeClr val="bg1">
            <a:lumMod val="85000"/>
            <a:alpha val="90000"/>
          </a:schemeClr>
        </a:solidFill>
        <a:ln>
          <a:solidFill>
            <a:schemeClr val="bg2">
              <a:alpha val="90000"/>
            </a:schemeClr>
          </a:solidFill>
        </a:ln>
      </dgm:spPr>
      <dgm:t>
        <a:bodyPr/>
        <a:lstStyle/>
        <a:p>
          <a:endParaRPr lang="en-US"/>
        </a:p>
      </dgm:t>
    </dgm:pt>
    <dgm:pt modelId="{24B4F422-3C8E-43A7-89AC-A0087F8F2E2E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l-GR" dirty="0">
              <a:latin typeface="Times New Roman" panose="02020603050405020304" pitchFamily="18" charset="0"/>
              <a:cs typeface="Times New Roman" panose="02020603050405020304" pitchFamily="18" charset="0"/>
            </a:rPr>
            <a:t>Μεγαλειώδης νίκη των Ελλήνων επί της ανώτερης αριθμητικώς  στρατιάς εισβολής των Περσών.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3412C7-C30D-4FDF-9928-3A2CE58499EC}" type="parTrans" cxnId="{9339565A-E531-418E-8B09-C11DFCBE349F}">
      <dgm:prSet/>
      <dgm:spPr/>
      <dgm:t>
        <a:bodyPr/>
        <a:lstStyle/>
        <a:p>
          <a:endParaRPr lang="en-US"/>
        </a:p>
      </dgm:t>
    </dgm:pt>
    <dgm:pt modelId="{A9241CE4-C4EB-4ADC-B5A2-40B45BAB9C41}" type="sibTrans" cxnId="{9339565A-E531-418E-8B09-C11DFCBE349F}">
      <dgm:prSet/>
      <dgm:spPr>
        <a:solidFill>
          <a:schemeClr val="bg1">
            <a:lumMod val="85000"/>
            <a:alpha val="90000"/>
          </a:schemeClr>
        </a:solidFill>
        <a:ln>
          <a:solidFill>
            <a:schemeClr val="bg2">
              <a:alpha val="90000"/>
            </a:schemeClr>
          </a:solidFill>
        </a:ln>
      </dgm:spPr>
      <dgm:t>
        <a:bodyPr/>
        <a:lstStyle/>
        <a:p>
          <a:endParaRPr lang="en-US"/>
        </a:p>
      </dgm:t>
    </dgm:pt>
    <dgm:pt modelId="{EA367F23-74E2-49CE-8E6A-09739916E81F}">
      <dgm:prSet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l-GR" dirty="0">
              <a:latin typeface="Times New Roman" panose="02020603050405020304" pitchFamily="18" charset="0"/>
              <a:cs typeface="Times New Roman" panose="02020603050405020304" pitchFamily="18" charset="0"/>
            </a:rPr>
            <a:t>Οι Έλληνες δεν πολέμησαν μόνο για την υλική τους υπόσταση αλλά και για την εσωτερική και εξωτερική ελευθερία και αξιοπρέπεια</a:t>
          </a:r>
          <a:r>
            <a:rPr lang="el-GR" dirty="0"/>
            <a:t>.</a:t>
          </a:r>
          <a:endParaRPr lang="en-US" dirty="0"/>
        </a:p>
      </dgm:t>
    </dgm:pt>
    <dgm:pt modelId="{47D8FA41-00E7-4735-80D5-E2647C69FDEE}" type="parTrans" cxnId="{399C26BE-08E4-4F72-A6DD-5F75534606AB}">
      <dgm:prSet/>
      <dgm:spPr/>
      <dgm:t>
        <a:bodyPr/>
        <a:lstStyle/>
        <a:p>
          <a:endParaRPr lang="en-US"/>
        </a:p>
      </dgm:t>
    </dgm:pt>
    <dgm:pt modelId="{BBD332B5-5B78-4054-A05C-51CB0BB1F989}" type="sibTrans" cxnId="{399C26BE-08E4-4F72-A6DD-5F75534606AB}">
      <dgm:prSet/>
      <dgm:spPr/>
      <dgm:t>
        <a:bodyPr/>
        <a:lstStyle/>
        <a:p>
          <a:endParaRPr lang="en-US"/>
        </a:p>
      </dgm:t>
    </dgm:pt>
    <dgm:pt modelId="{CD1B0C77-9743-4702-9D61-6E75A0345A50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l-GR" dirty="0">
              <a:latin typeface="Times New Roman" panose="02020603050405020304" pitchFamily="18" charset="0"/>
              <a:cs typeface="Times New Roman" panose="02020603050405020304" pitchFamily="18" charset="0"/>
            </a:rPr>
            <a:t>Πρωτοστάτησε ο Θεμιστοκλής. 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F2A00F-E8C1-4EEF-8818-74916566095B}" type="parTrans" cxnId="{DCC4A8CD-CD8F-4F8E-8A86-0CB35152B677}">
      <dgm:prSet/>
      <dgm:spPr/>
      <dgm:t>
        <a:bodyPr/>
        <a:lstStyle/>
        <a:p>
          <a:endParaRPr lang="en-US"/>
        </a:p>
      </dgm:t>
    </dgm:pt>
    <dgm:pt modelId="{776AE28F-AE80-4863-A96D-B861E8DD98E8}" type="sibTrans" cxnId="{DCC4A8CD-CD8F-4F8E-8A86-0CB35152B677}">
      <dgm:prSet/>
      <dgm:spPr/>
      <dgm:t>
        <a:bodyPr/>
        <a:lstStyle/>
        <a:p>
          <a:endParaRPr lang="en-US"/>
        </a:p>
      </dgm:t>
    </dgm:pt>
    <dgm:pt modelId="{42169671-43CC-E14F-8FE7-630C31170AD5}" type="pres">
      <dgm:prSet presAssocID="{FCF63805-967F-429A-91D8-CFF09A2FCDA0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BFDD19E-0125-4D43-BC95-2398430FC9CF}" type="pres">
      <dgm:prSet presAssocID="{FCF63805-967F-429A-91D8-CFF09A2FCDA0}" presName="dummyMaxCanvas" presStyleCnt="0">
        <dgm:presLayoutVars/>
      </dgm:prSet>
      <dgm:spPr/>
    </dgm:pt>
    <dgm:pt modelId="{C1817E32-73AA-654D-9423-96E51B4B5275}" type="pres">
      <dgm:prSet presAssocID="{FCF63805-967F-429A-91D8-CFF09A2FCDA0}" presName="FourNodes_1" presStyleLbl="node1" presStyleIdx="0" presStyleCnt="4" custLinFactNeighborX="-142" custLinFactNeighborY="-24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E0F3D4-88BC-B64E-8E2F-95CA87E4EB4B}" type="pres">
      <dgm:prSet presAssocID="{FCF63805-967F-429A-91D8-CFF09A2FCDA0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5EA641-A81E-FC45-83BE-DD2CFB761CC3}" type="pres">
      <dgm:prSet presAssocID="{FCF63805-967F-429A-91D8-CFF09A2FCDA0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B7C7E8-561C-5642-82A3-51C705580261}" type="pres">
      <dgm:prSet presAssocID="{FCF63805-967F-429A-91D8-CFF09A2FCDA0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361FCF-3790-C04F-9236-AB39AA4EB78B}" type="pres">
      <dgm:prSet presAssocID="{FCF63805-967F-429A-91D8-CFF09A2FCDA0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1B7A83-B427-AC46-8CAA-C012E4F1D4EF}" type="pres">
      <dgm:prSet presAssocID="{FCF63805-967F-429A-91D8-CFF09A2FCDA0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49FCA5-BE4D-B340-A100-F1A540B8260E}" type="pres">
      <dgm:prSet presAssocID="{FCF63805-967F-429A-91D8-CFF09A2FCDA0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3CD8A8-9AD3-0C46-9CB3-DA9A6991F8F5}" type="pres">
      <dgm:prSet presAssocID="{FCF63805-967F-429A-91D8-CFF09A2FCDA0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15F4D7-D26E-E64D-99D6-10FF84F173D1}" type="pres">
      <dgm:prSet presAssocID="{FCF63805-967F-429A-91D8-CFF09A2FCDA0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351904-7004-1744-9A76-E79E08153C90}" type="pres">
      <dgm:prSet presAssocID="{FCF63805-967F-429A-91D8-CFF09A2FCDA0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B3DBBD-8593-3C43-A001-0512C97640E5}" type="pres">
      <dgm:prSet presAssocID="{FCF63805-967F-429A-91D8-CFF09A2FCDA0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AB7AA72-AE74-FA4D-A5A8-D74CB32850A5}" type="presOf" srcId="{CD1B0C77-9743-4702-9D61-6E75A0345A50}" destId="{8CB7C7E8-561C-5642-82A3-51C705580261}" srcOrd="0" destOrd="0" presId="urn:microsoft.com/office/officeart/2005/8/layout/vProcess5"/>
    <dgm:cxn modelId="{9339565A-E531-418E-8B09-C11DFCBE349F}" srcId="{FCF63805-967F-429A-91D8-CFF09A2FCDA0}" destId="{24B4F422-3C8E-43A7-89AC-A0087F8F2E2E}" srcOrd="1" destOrd="0" parTransId="{623412C7-C30D-4FDF-9928-3A2CE58499EC}" sibTransId="{A9241CE4-C4EB-4ADC-B5A2-40B45BAB9C41}"/>
    <dgm:cxn modelId="{EC413136-9A1E-BB47-BBC0-C1BAB5583460}" type="presOf" srcId="{A9241CE4-C4EB-4ADC-B5A2-40B45BAB9C41}" destId="{ED1B7A83-B427-AC46-8CAA-C012E4F1D4EF}" srcOrd="0" destOrd="0" presId="urn:microsoft.com/office/officeart/2005/8/layout/vProcess5"/>
    <dgm:cxn modelId="{66CBBEAF-606E-554B-9AC4-E14BF639F601}" type="presOf" srcId="{38957A69-D3A1-4D52-9761-4CFB3CB159B6}" destId="{893CD8A8-9AD3-0C46-9CB3-DA9A6991F8F5}" srcOrd="1" destOrd="0" presId="urn:microsoft.com/office/officeart/2005/8/layout/vProcess5"/>
    <dgm:cxn modelId="{1A2AC9BF-D720-CF48-93E5-0F19C2169A91}" type="presOf" srcId="{EA367F23-74E2-49CE-8E6A-09739916E81F}" destId="{FC5EA641-A81E-FC45-83BE-DD2CFB761CC3}" srcOrd="0" destOrd="0" presId="urn:microsoft.com/office/officeart/2005/8/layout/vProcess5"/>
    <dgm:cxn modelId="{5BEC4693-865D-624D-B542-6492772069D2}" type="presOf" srcId="{24B4F422-3C8E-43A7-89AC-A0087F8F2E2E}" destId="{4415F4D7-D26E-E64D-99D6-10FF84F173D1}" srcOrd="1" destOrd="0" presId="urn:microsoft.com/office/officeart/2005/8/layout/vProcess5"/>
    <dgm:cxn modelId="{DCC4A8CD-CD8F-4F8E-8A86-0CB35152B677}" srcId="{FCF63805-967F-429A-91D8-CFF09A2FCDA0}" destId="{CD1B0C77-9743-4702-9D61-6E75A0345A50}" srcOrd="3" destOrd="0" parTransId="{E3F2A00F-E8C1-4EEF-8818-74916566095B}" sibTransId="{776AE28F-AE80-4863-A96D-B861E8DD98E8}"/>
    <dgm:cxn modelId="{B87EE9CA-10B3-A848-AF31-2FBEAF3C95A6}" type="presOf" srcId="{CD1B0C77-9743-4702-9D61-6E75A0345A50}" destId="{60B3DBBD-8593-3C43-A001-0512C97640E5}" srcOrd="1" destOrd="0" presId="urn:microsoft.com/office/officeart/2005/8/layout/vProcess5"/>
    <dgm:cxn modelId="{68732B06-73F5-6F46-B02E-145741686FAD}" type="presOf" srcId="{636B99D2-B491-405D-9733-B9A16DE87A0F}" destId="{E9361FCF-3790-C04F-9236-AB39AA4EB78B}" srcOrd="0" destOrd="0" presId="urn:microsoft.com/office/officeart/2005/8/layout/vProcess5"/>
    <dgm:cxn modelId="{4B762765-FC5A-A346-BB14-41018F59C086}" type="presOf" srcId="{EA367F23-74E2-49CE-8E6A-09739916E81F}" destId="{73351904-7004-1744-9A76-E79E08153C90}" srcOrd="1" destOrd="0" presId="urn:microsoft.com/office/officeart/2005/8/layout/vProcess5"/>
    <dgm:cxn modelId="{399C26BE-08E4-4F72-A6DD-5F75534606AB}" srcId="{FCF63805-967F-429A-91D8-CFF09A2FCDA0}" destId="{EA367F23-74E2-49CE-8E6A-09739916E81F}" srcOrd="2" destOrd="0" parTransId="{47D8FA41-00E7-4735-80D5-E2647C69FDEE}" sibTransId="{BBD332B5-5B78-4054-A05C-51CB0BB1F989}"/>
    <dgm:cxn modelId="{46DA367B-9759-7348-86EC-567871A873F4}" type="presOf" srcId="{24B4F422-3C8E-43A7-89AC-A0087F8F2E2E}" destId="{E1E0F3D4-88BC-B64E-8E2F-95CA87E4EB4B}" srcOrd="0" destOrd="0" presId="urn:microsoft.com/office/officeart/2005/8/layout/vProcess5"/>
    <dgm:cxn modelId="{90CDB9D7-F1A6-7545-9D7F-D86B4645CB72}" type="presOf" srcId="{FCF63805-967F-429A-91D8-CFF09A2FCDA0}" destId="{42169671-43CC-E14F-8FE7-630C31170AD5}" srcOrd="0" destOrd="0" presId="urn:microsoft.com/office/officeart/2005/8/layout/vProcess5"/>
    <dgm:cxn modelId="{7A681575-A43A-A543-BCC0-9A9577EF1E6F}" type="presOf" srcId="{38957A69-D3A1-4D52-9761-4CFB3CB159B6}" destId="{C1817E32-73AA-654D-9423-96E51B4B5275}" srcOrd="0" destOrd="0" presId="urn:microsoft.com/office/officeart/2005/8/layout/vProcess5"/>
    <dgm:cxn modelId="{F4CA6732-72ED-A640-AB00-2D9A92292637}" type="presOf" srcId="{BBD332B5-5B78-4054-A05C-51CB0BB1F989}" destId="{0649FCA5-BE4D-B340-A100-F1A540B8260E}" srcOrd="0" destOrd="0" presId="urn:microsoft.com/office/officeart/2005/8/layout/vProcess5"/>
    <dgm:cxn modelId="{DC02C5F7-00E1-4254-8D13-5895F381FFFE}" srcId="{FCF63805-967F-429A-91D8-CFF09A2FCDA0}" destId="{38957A69-D3A1-4D52-9761-4CFB3CB159B6}" srcOrd="0" destOrd="0" parTransId="{7D8EECEA-7306-4DDE-809A-B7FD0403E542}" sibTransId="{636B99D2-B491-405D-9733-B9A16DE87A0F}"/>
    <dgm:cxn modelId="{FA22BE46-43A0-9944-ACD9-F9CC24391766}" type="presParOf" srcId="{42169671-43CC-E14F-8FE7-630C31170AD5}" destId="{7BFDD19E-0125-4D43-BC95-2398430FC9CF}" srcOrd="0" destOrd="0" presId="urn:microsoft.com/office/officeart/2005/8/layout/vProcess5"/>
    <dgm:cxn modelId="{65F798FA-47C7-6F4A-9F6A-D0D45FA06F65}" type="presParOf" srcId="{42169671-43CC-E14F-8FE7-630C31170AD5}" destId="{C1817E32-73AA-654D-9423-96E51B4B5275}" srcOrd="1" destOrd="0" presId="urn:microsoft.com/office/officeart/2005/8/layout/vProcess5"/>
    <dgm:cxn modelId="{20B95015-E77D-2048-BADD-C076532CC6F8}" type="presParOf" srcId="{42169671-43CC-E14F-8FE7-630C31170AD5}" destId="{E1E0F3D4-88BC-B64E-8E2F-95CA87E4EB4B}" srcOrd="2" destOrd="0" presId="urn:microsoft.com/office/officeart/2005/8/layout/vProcess5"/>
    <dgm:cxn modelId="{FEE3FCE3-36BB-F440-B071-56BD1F988706}" type="presParOf" srcId="{42169671-43CC-E14F-8FE7-630C31170AD5}" destId="{FC5EA641-A81E-FC45-83BE-DD2CFB761CC3}" srcOrd="3" destOrd="0" presId="urn:microsoft.com/office/officeart/2005/8/layout/vProcess5"/>
    <dgm:cxn modelId="{B629B2EA-5292-BC4E-8A79-F1B6B0F5E11B}" type="presParOf" srcId="{42169671-43CC-E14F-8FE7-630C31170AD5}" destId="{8CB7C7E8-561C-5642-82A3-51C705580261}" srcOrd="4" destOrd="0" presId="urn:microsoft.com/office/officeart/2005/8/layout/vProcess5"/>
    <dgm:cxn modelId="{FAC86BDF-65EA-6040-8C44-B444883CD164}" type="presParOf" srcId="{42169671-43CC-E14F-8FE7-630C31170AD5}" destId="{E9361FCF-3790-C04F-9236-AB39AA4EB78B}" srcOrd="5" destOrd="0" presId="urn:microsoft.com/office/officeart/2005/8/layout/vProcess5"/>
    <dgm:cxn modelId="{59CC4149-F44E-9C44-8BFB-5C7DA7D1FDE7}" type="presParOf" srcId="{42169671-43CC-E14F-8FE7-630C31170AD5}" destId="{ED1B7A83-B427-AC46-8CAA-C012E4F1D4EF}" srcOrd="6" destOrd="0" presId="urn:microsoft.com/office/officeart/2005/8/layout/vProcess5"/>
    <dgm:cxn modelId="{60A3E1BC-6277-2C4A-ADA2-1DA3635EEE1F}" type="presParOf" srcId="{42169671-43CC-E14F-8FE7-630C31170AD5}" destId="{0649FCA5-BE4D-B340-A100-F1A540B8260E}" srcOrd="7" destOrd="0" presId="urn:microsoft.com/office/officeart/2005/8/layout/vProcess5"/>
    <dgm:cxn modelId="{F59A6C6E-A1CD-C54D-86C3-203B51449EF6}" type="presParOf" srcId="{42169671-43CC-E14F-8FE7-630C31170AD5}" destId="{893CD8A8-9AD3-0C46-9CB3-DA9A6991F8F5}" srcOrd="8" destOrd="0" presId="urn:microsoft.com/office/officeart/2005/8/layout/vProcess5"/>
    <dgm:cxn modelId="{6C7EBFEA-BB5E-7648-89D2-CF8334726873}" type="presParOf" srcId="{42169671-43CC-E14F-8FE7-630C31170AD5}" destId="{4415F4D7-D26E-E64D-99D6-10FF84F173D1}" srcOrd="9" destOrd="0" presId="urn:microsoft.com/office/officeart/2005/8/layout/vProcess5"/>
    <dgm:cxn modelId="{CE97D6B9-D8FF-9542-ACCB-508A604AC0DD}" type="presParOf" srcId="{42169671-43CC-E14F-8FE7-630C31170AD5}" destId="{73351904-7004-1744-9A76-E79E08153C90}" srcOrd="10" destOrd="0" presId="urn:microsoft.com/office/officeart/2005/8/layout/vProcess5"/>
    <dgm:cxn modelId="{8C2F63AC-B942-1144-BA23-80C2BF80B8DF}" type="presParOf" srcId="{42169671-43CC-E14F-8FE7-630C31170AD5}" destId="{60B3DBBD-8593-3C43-A001-0512C97640E5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817E32-73AA-654D-9423-96E51B4B5275}">
      <dsp:nvSpPr>
        <dsp:cNvPr id="0" name=""/>
        <dsp:cNvSpPr/>
      </dsp:nvSpPr>
      <dsp:spPr>
        <a:xfrm>
          <a:off x="0" y="0"/>
          <a:ext cx="8725992" cy="900883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Έλαβε χώρα στα Στενά της Σαλαμίνας του Σαρωνικού κόλπου, το 480 π.Χ.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386" y="26386"/>
        <a:ext cx="7677744" cy="848111"/>
      </dsp:txXfrm>
    </dsp:sp>
    <dsp:sp modelId="{E1E0F3D4-88BC-B64E-8E2F-95CA87E4EB4B}">
      <dsp:nvSpPr>
        <dsp:cNvPr id="0" name=""/>
        <dsp:cNvSpPr/>
      </dsp:nvSpPr>
      <dsp:spPr>
        <a:xfrm>
          <a:off x="730801" y="1064679"/>
          <a:ext cx="8725992" cy="900883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Μεγαλειώδης νίκη των Ελλήνων επί της ανώτερης αριθμητικώς  στρατιάς εισβολής των Περσών.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7187" y="1091065"/>
        <a:ext cx="7356844" cy="848111"/>
      </dsp:txXfrm>
    </dsp:sp>
    <dsp:sp modelId="{FC5EA641-A81E-FC45-83BE-DD2CFB761CC3}">
      <dsp:nvSpPr>
        <dsp:cNvPr id="0" name=""/>
        <dsp:cNvSpPr/>
      </dsp:nvSpPr>
      <dsp:spPr>
        <a:xfrm>
          <a:off x="1450696" y="2129359"/>
          <a:ext cx="8725992" cy="900883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Οι Έλληνες δεν πολέμησαν μόνο για την υλική τους υπόσταση αλλά και για την εσωτερική και εξωτερική ελευθερία και αξιοπρέπεια</a:t>
          </a:r>
          <a:r>
            <a:rPr lang="el-GR" sz="2000" kern="1200" dirty="0"/>
            <a:t>.</a:t>
          </a:r>
          <a:endParaRPr lang="en-US" sz="2000" kern="1200" dirty="0"/>
        </a:p>
      </dsp:txBody>
      <dsp:txXfrm>
        <a:off x="1477082" y="2155745"/>
        <a:ext cx="7367751" cy="848111"/>
      </dsp:txXfrm>
    </dsp:sp>
    <dsp:sp modelId="{8CB7C7E8-561C-5642-82A3-51C705580261}">
      <dsp:nvSpPr>
        <dsp:cNvPr id="0" name=""/>
        <dsp:cNvSpPr/>
      </dsp:nvSpPr>
      <dsp:spPr>
        <a:xfrm>
          <a:off x="2181497" y="3194039"/>
          <a:ext cx="8725992" cy="900883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Πρωτοστάτησε ο Θεμιστοκλής. 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07883" y="3220425"/>
        <a:ext cx="7356844" cy="848111"/>
      </dsp:txXfrm>
    </dsp:sp>
    <dsp:sp modelId="{E9361FCF-3790-C04F-9236-AB39AA4EB78B}">
      <dsp:nvSpPr>
        <dsp:cNvPr id="0" name=""/>
        <dsp:cNvSpPr/>
      </dsp:nvSpPr>
      <dsp:spPr>
        <a:xfrm>
          <a:off x="8140418" y="689994"/>
          <a:ext cx="585573" cy="585573"/>
        </a:xfrm>
        <a:prstGeom prst="downArrow">
          <a:avLst>
            <a:gd name="adj1" fmla="val 55000"/>
            <a:gd name="adj2" fmla="val 45000"/>
          </a:avLst>
        </a:prstGeom>
        <a:solidFill>
          <a:schemeClr val="bg1">
            <a:lumMod val="85000"/>
            <a:alpha val="90000"/>
          </a:schemeClr>
        </a:solidFill>
        <a:ln w="12700" cap="flat" cmpd="sng" algn="ctr">
          <a:solidFill>
            <a:schemeClr val="bg2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/>
        </a:p>
      </dsp:txBody>
      <dsp:txXfrm>
        <a:off x="8272172" y="689994"/>
        <a:ext cx="322065" cy="440644"/>
      </dsp:txXfrm>
    </dsp:sp>
    <dsp:sp modelId="{ED1B7A83-B427-AC46-8CAA-C012E4F1D4EF}">
      <dsp:nvSpPr>
        <dsp:cNvPr id="0" name=""/>
        <dsp:cNvSpPr/>
      </dsp:nvSpPr>
      <dsp:spPr>
        <a:xfrm>
          <a:off x="8871219" y="1754674"/>
          <a:ext cx="585573" cy="585573"/>
        </a:xfrm>
        <a:prstGeom prst="downArrow">
          <a:avLst>
            <a:gd name="adj1" fmla="val 55000"/>
            <a:gd name="adj2" fmla="val 45000"/>
          </a:avLst>
        </a:prstGeom>
        <a:solidFill>
          <a:schemeClr val="bg1">
            <a:lumMod val="85000"/>
            <a:alpha val="90000"/>
          </a:schemeClr>
        </a:solidFill>
        <a:ln w="12700" cap="flat" cmpd="sng" algn="ctr">
          <a:solidFill>
            <a:schemeClr val="bg2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/>
        </a:p>
      </dsp:txBody>
      <dsp:txXfrm>
        <a:off x="9002973" y="1754674"/>
        <a:ext cx="322065" cy="440644"/>
      </dsp:txXfrm>
    </dsp:sp>
    <dsp:sp modelId="{0649FCA5-BE4D-B340-A100-F1A540B8260E}">
      <dsp:nvSpPr>
        <dsp:cNvPr id="0" name=""/>
        <dsp:cNvSpPr/>
      </dsp:nvSpPr>
      <dsp:spPr>
        <a:xfrm>
          <a:off x="9591114" y="2819354"/>
          <a:ext cx="585573" cy="58557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/>
        </a:p>
      </dsp:txBody>
      <dsp:txXfrm>
        <a:off x="9722868" y="2819354"/>
        <a:ext cx="322065" cy="4406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6DAA5B-D14B-414F-B501-783D32F159EF}" type="datetimeFigureOut">
              <a:rPr lang="el-GR" smtClean="0"/>
              <a:t>9/2/2021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449D64-C57F-4CF5-8524-3A1CCED4A4D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91032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073B91-AAE8-42D7-8419-BB7F16FF8A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0736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4AAD347D-5ACD-4C99-B74B-A9C85AD731AF}" type="datetimeFigureOut">
              <a:rPr lang="en-US" smtClean="0"/>
              <a:t>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4373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2/9/2021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619884"/>
      </p:ext>
    </p:extLst>
  </p:cSld>
  <p:clrMapOvr>
    <a:masterClrMapping/>
  </p:clrMapOvr>
  <p:hf sldNum="0" hdr="0" ftr="0" dt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B3EE61-B827-4CCB-9743-C899B6D2C5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741AD7-8252-4201-93B9-90F6744C1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4C439A-793A-42CE-83CE-75293A853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7C078-4FEF-4AFD-BFFC-F97CCC03A32D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1EB8D-5BA0-4B50-A2CC-AC8109B41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E53043-E1D4-47EE-BE46-7E2C68A83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1AB3B-D1B7-4452-BD88-42E3F3D76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524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27710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960462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830378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 με φρά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172814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ή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327404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431785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308430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FCBC3-6D8A-47B7-9820-72B57DB798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A8E753-0A4E-41A6-9C57-9440322D31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D77DFB-980F-4F7F-ADF7-C4E53D0AE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F917-0AB5-4B3C-9532-4F217C94E8F2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80126F-2BEA-4522-B160-E1E5B7BFC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B0D8F5-2A6B-4DEB-9A6A-C7D820CCF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C6C8E-0CD8-4C55-9501-CAC18A8773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65013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571DF-CA9D-41AC-82EA-88A289BBB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2637E2-2973-4EFF-85D7-D13A5E7F08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0DC3CA-0BEF-469F-B1DB-C308679C5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F917-0AB5-4B3C-9532-4F217C94E8F2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FE08B8-F48A-4F03-9932-EFDD8AB3B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B01250-70D2-485C-81FC-0EC379B94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C6C8E-0CD8-4C55-9501-CAC18A8773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630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l-GR" dirty="0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234232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E5D6A-5687-4FBA-B190-D67DBF2F0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A6D6DF-1372-46CB-83B7-CFA824590A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AE8A05-DB93-4C3A-8BE3-9A85E5796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F917-0AB5-4B3C-9532-4F217C94E8F2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7BF8B-2939-4F1B-AD4D-C96F7A205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813E2F-80BB-494B-94F7-68D810A78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C6C8E-0CD8-4C55-9501-CAC18A8773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00890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F296B-3227-4C25-964A-ECC0178B5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444054-6FF2-4271-835A-4196D65163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D5FD33-BCA8-4CD6-891C-D0FAB70533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4E4C31-8B63-4234-A405-13973363B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F917-0AB5-4B3C-9532-4F217C94E8F2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B3DFED-8256-4187-82F9-FB4BBF2F0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635F0C-9327-40E9-BC6D-1309D20A4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C6C8E-0CD8-4C55-9501-CAC18A8773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14028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E8DDB-D07F-445A-9A4E-78F2383D8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9614C4-177B-4903-ACBB-807CFCFC0A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D2067E-EBE6-4843-8D1F-2BD7E01C92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A4F6F1-DD13-42B9-8AE4-E9DC571DB7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B4A0BC-83B2-44C5-9103-E7692A4E13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01ACD5-AEC1-4516-98ED-0E626163A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F917-0AB5-4B3C-9532-4F217C94E8F2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87A41B-25E3-4FF8-BB72-C4C3645B4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8F86A6-E776-4C22-9396-59FBCFC73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C6C8E-0CD8-4C55-9501-CAC18A8773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1123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4DBDE-67CD-476A-8C02-9E4019661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A84AB9-4B14-4AB2-9E40-C639A39AE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F917-0AB5-4B3C-9532-4F217C94E8F2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EACF02-E4D3-4CF1-AB48-5D2C6AD55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49443C-87E3-4642-BAAF-B00E0FE0C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C6C8E-0CD8-4C55-9501-CAC18A8773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6132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800DAB-1D3B-47FC-A07E-49DF3DBF0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F917-0AB5-4B3C-9532-4F217C94E8F2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7F2CDF-6A7D-4604-BF32-CFC3CDDEE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EC6EFD-9302-43A6-ABC2-798C808DF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C6C8E-0CD8-4C55-9501-CAC18A8773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80726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D5838-605E-455A-A9FA-64A3BD1E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FBB0C5-A93B-41D9-9748-849C45361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C73349-C9D5-4E7F-A662-0527CC81B8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02B8ED-38E2-4AF8-926E-689536902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F917-0AB5-4B3C-9532-4F217C94E8F2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336201-0DB2-4F24-BBDB-335AF8480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378D0D-EC81-4B40-AB39-8B2DD9370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C6C8E-0CD8-4C55-9501-CAC18A8773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54571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610FE-075C-46BA-92AF-A76D18998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63F346-9E2C-4D0D-B725-66057AD9A0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A52643-1465-4F25-998E-C69D2F021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DD5CD0-D16A-404F-B441-CF6973517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F917-0AB5-4B3C-9532-4F217C94E8F2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1FAB83-EE3B-4CE6-8876-DDFBDC223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7E41E-D9B6-4B56-8EB7-0196C76E3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C6C8E-0CD8-4C55-9501-CAC18A8773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40478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EE691-8B8A-4DC2-A66D-F74605FB1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B8607A-5F5D-4179-8D80-0094E2D48E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9CD973-1A91-4C08-A933-13141E371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F917-0AB5-4B3C-9532-4F217C94E8F2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885BE-E663-459B-865C-870C0C8A3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B29A6-4012-4EC8-B558-01777CBD1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C6C8E-0CD8-4C55-9501-CAC18A8773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0560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5B6C74-3BBF-4BBC-88FF-4530B16104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CDA70B-1C85-4567-BF2C-EA3A541C6E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716EC1-28E5-48BE-9119-CC5856B11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F917-0AB5-4B3C-9532-4F217C94E8F2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BFCE16-9D26-48A0-8AA0-9D0C4CFC2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AF8A17-F321-4773-88C5-048F0A865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C6C8E-0CD8-4C55-9501-CAC18A8773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97046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5B6C1-1276-424C-94D4-4D776DEAC1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DBBC01-AAD0-40CE-8260-065CADB15F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E10480-4964-4447-AF10-DE8BB4C00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pPr/>
              <a:t>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EAEA39-4D41-4CD9-8DA9-C33271DF3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D8CD79-8717-4D64-8FC9-F4CE7DA46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70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1273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84F20-0837-410B-B643-A310020D2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EAB726-6C91-42B7-83A4-F02F5B460F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55CE3-A92A-4E2E-ACFC-4F98E0C2E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t>2/9/2021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9E781-021F-4C5D-90E2-6550A397D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53B70C-5CC1-46A2-BF8C-0C8D12750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53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720CC-3168-44E0-A2B8-2B3CD2D00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C4C639-8B15-4AC0-9FB2-F19B3E08AC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24BB7-692D-49C5-82AC-9363D8916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CD43A1-E8E3-4B52-B73B-07FEFBCD7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FBB618-46A4-4707-A22A-C7DC02CFF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77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58875-1B42-40B1-AB63-514B950CA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F810A5-0542-4A3F-A6F4-788594F409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0AB530-B65A-4B86-9A89-40F7F0AE1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1493FE-2397-4CAF-9B82-55EE10309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pPr/>
              <a:t>2/9/2021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75CAC6-8E96-4CCA-9683-3CDAA6A28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0F26FD-604F-46C6-BBB5-F1216DB04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4854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767B9-8C11-49FD-ACAF-1B2295F7C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1ECA5A-6FB9-45BF-A191-FE48DE947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ACAC22-86D0-40BB-BA4C-158FA5378A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FE89B2-5442-4602-945F-008585E1C9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7B6AB1-F961-43E7-A9EE-46D4BAB31D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CBD213-273D-4B0C-A261-9B6BF4E9A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pPr/>
              <a:t>2/9/2021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24ACCD-8774-4377-9186-CC28B9857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F9FF7C-8B5D-4438-932F-DB718B9F7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2339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50BD3-6D1C-43F7-9217-249BBF595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FC6DAF-A9CE-4A6F-8C94-8D7050CAC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60A3E3-E58A-4C72-AB8F-A855DED62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9212A3-6238-4D13-A67B-7A81CF524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46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42AC80-1770-4031-A0C3-702EF1296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75EFE2-9C32-4049-8E47-826CCB438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070550-247B-4F2A-A5E8-279D6CEFB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16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82BCE-B242-47B2-AF5E-FE685A001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FF61B-C866-4728-8C14-36FD8A004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C1728C-CB28-4BF9-AFA3-8CB3C81817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15825F-E732-414C-A165-12792D618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93B408-776E-4B9E-944E-11CA94704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8A7B92-25C8-44DA-AAE3-B1A33B527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99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DCE74-14BD-4490-AA27-437CD3D84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7184AD-7305-42FA-97D8-DA47C7CA2E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60EF10-5E98-439B-95BF-D5549B1923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1C2840-2F05-44E4-9E7F-0CFA28580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8FD6A4-7AE6-45E8-B25C-BD398C786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E78204-7B49-4E9F-AA9E-B036D1194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12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7738A-97F7-4DBD-A893-629A2B7F2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F2F4E8-0938-4EB3-BA2B-1A955D9B0C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A827CA-ED6D-402E-AEF9-4C79C7D44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32636D-617A-45BA-ACE0-7B5FDE8E4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53A6AA-B11A-48D4-961C-0FF52DD1D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83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FCABB3-C264-443A-A381-C191988D81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58C7DF-4BA1-424F-BE7D-6AF554FA6D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FDB1A5-7DCB-4AEA-AD22-DDE77405D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75285B-5B8D-432A-9940-4BD491F2A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E160CA-04CA-4136-8ADD-4873CEC53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94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2/9/2021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725907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7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5"/>
            <a:ext cx="7197727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9" y="5870578"/>
            <a:ext cx="1600200" cy="377825"/>
          </a:xfrm>
        </p:spPr>
        <p:txBody>
          <a:bodyPr/>
          <a:lstStyle/>
          <a:p>
            <a:fld id="{4AAD347D-5ACD-4C99-B74B-A9C85AD731AF}" type="datetimeFigureOut">
              <a:rPr lang="en-US" smtClean="0">
                <a:solidFill>
                  <a:prstClr val="white"/>
                </a:solidFill>
              </a:rPr>
              <a:pPr/>
              <a:t>2/9/2021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8"/>
            <a:ext cx="4893959" cy="377825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9" y="5870578"/>
            <a:ext cx="551167" cy="377825"/>
          </a:xfrm>
        </p:spPr>
        <p:txBody>
          <a:bodyPr/>
          <a:lstStyle/>
          <a:p>
            <a:fld id="{D57F1E4F-1CFF-5643-939E-02111984F5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4529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l-GR" dirty="0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>
                <a:solidFill>
                  <a:prstClr val="white"/>
                </a:solidFill>
              </a:rPr>
              <a:pPr/>
              <a:t>2/9/2021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623355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6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>
                <a:solidFill>
                  <a:prstClr val="white"/>
                </a:solidFill>
              </a:rPr>
              <a:pPr/>
              <a:t>2/9/2021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1511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5" cy="3649134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70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>
                <a:solidFill>
                  <a:prstClr val="white"/>
                </a:solidFill>
              </a:rPr>
              <a:pPr/>
              <a:t>2/9/2021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504784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5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2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4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5" cy="2920998"/>
          </a:xfrm>
        </p:spPr>
        <p:txBody>
          <a:bodyPr anchor="t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>
                <a:solidFill>
                  <a:prstClr val="white"/>
                </a:solidFill>
              </a:rPr>
              <a:pPr/>
              <a:t>2/9/2021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700501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>
                <a:solidFill>
                  <a:prstClr val="white"/>
                </a:solidFill>
              </a:rPr>
              <a:pPr/>
              <a:t>2/9/2021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3657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>
                <a:solidFill>
                  <a:prstClr val="white"/>
                </a:solidFill>
              </a:rPr>
              <a:pPr/>
              <a:t>2/9/2021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3400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7" cy="5181600"/>
          </a:xfrm>
        </p:spPr>
        <p:txBody>
          <a:bodyPr anchor="ctr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>
                <a:solidFill>
                  <a:prstClr val="white"/>
                </a:solidFill>
              </a:rPr>
              <a:pPr/>
              <a:t>2/9/2021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123787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5" y="914400"/>
            <a:ext cx="3280975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>
                <a:solidFill>
                  <a:prstClr val="white"/>
                </a:solidFill>
              </a:rPr>
              <a:pPr/>
              <a:t>2/9/2021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3090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4732865"/>
            <a:ext cx="10131426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1" y="932112"/>
            <a:ext cx="8759826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2" y="5299603"/>
            <a:ext cx="10131426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>
                <a:solidFill>
                  <a:prstClr val="white"/>
                </a:solidFill>
              </a:rPr>
              <a:pPr/>
              <a:t>2/9/2021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802845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2/9/2021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507831"/>
      </p:ext>
    </p:extLst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609604"/>
            <a:ext cx="10131426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>
                <a:solidFill>
                  <a:prstClr val="white"/>
                </a:solidFill>
              </a:rPr>
              <a:pPr/>
              <a:t>2/9/2021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083634"/>
      </p:ext>
    </p:extLst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6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/>
            <a:r>
              <a:rPr lang="en-US" sz="8000" dirty="0">
                <a:solidFill>
                  <a:prstClr val="white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/>
            <a:r>
              <a:rPr lang="en-US" sz="80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70" y="609604"/>
            <a:ext cx="9550398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6" y="4343400"/>
            <a:ext cx="10152366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>
                <a:solidFill>
                  <a:prstClr val="white"/>
                </a:solidFill>
              </a:rPr>
              <a:pPr/>
              <a:t>2/9/2021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227696"/>
      </p:ext>
    </p:extLst>
  </p:cSld>
  <p:clrMapOvr>
    <a:masterClrMapping/>
  </p:clrMapOvr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2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>
                <a:solidFill>
                  <a:prstClr val="white"/>
                </a:solidFill>
              </a:rPr>
              <a:pPr/>
              <a:t>2/9/2021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202626"/>
      </p:ext>
    </p:extLst>
  </p:cSld>
  <p:clrMapOvr>
    <a:masterClrMapping/>
  </p:clrMapOvr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 με φρά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6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/>
            <a:r>
              <a:rPr lang="en-US" sz="8000" dirty="0">
                <a:solidFill>
                  <a:prstClr val="white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/>
            <a:r>
              <a:rPr lang="en-US" sz="80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70" y="609604"/>
            <a:ext cx="9550398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>
                <a:solidFill>
                  <a:prstClr val="white"/>
                </a:solidFill>
              </a:rPr>
              <a:pPr/>
              <a:t>2/9/2021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384790"/>
      </p:ext>
    </p:extLst>
  </p:cSld>
  <p:clrMapOvr>
    <a:masterClrMapping/>
  </p:clrMapOvr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ή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609604"/>
            <a:ext cx="10131426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2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>
                <a:solidFill>
                  <a:prstClr val="white"/>
                </a:solidFill>
              </a:rPr>
              <a:pPr/>
              <a:t>2/9/2021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403965"/>
      </p:ext>
    </p:extLst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2" y="609603"/>
            <a:ext cx="10131425" cy="1456267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>
                <a:solidFill>
                  <a:prstClr val="white"/>
                </a:solidFill>
              </a:rPr>
              <a:pPr/>
              <a:t>2/9/2021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909506"/>
      </p:ext>
    </p:extLst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602"/>
            <a:ext cx="2158552" cy="5181601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>
                <a:solidFill>
                  <a:prstClr val="white"/>
                </a:solidFill>
              </a:rPr>
              <a:pPr/>
              <a:t>2/9/2021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413878"/>
      </p:ext>
    </p:extLst>
  </p:cSld>
  <p:clrMapOvr>
    <a:masterClrMapping/>
  </p:clrMapOvr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D2C39-39F1-0343-B0F4-EE9A8D6606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93C3A4-84C1-3D4E-91CF-DD94CD4225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B78B9-F551-5F45-9C5D-706BE9071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BCDBC-E9CD-7C40-9865-2442E19BC803}" type="datetimeFigureOut">
              <a:rPr lang="en-GR" smtClean="0"/>
              <a:t>02/09/2021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D7A54-81B6-5641-83DF-ADBB275AB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9EB45-B8E6-F543-8868-4C02882CD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1D286-7288-314E-8967-C4C73B3DDA7A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4398546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599E2-2406-8D44-991D-B43E25300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AAFB7D-918B-9B45-B58E-238C3ACAB8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E662F-6273-DA4A-9293-855DAF4FD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BCDBC-E9CD-7C40-9865-2442E19BC803}" type="datetimeFigureOut">
              <a:rPr lang="en-GR" smtClean="0"/>
              <a:t>02/09/2021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8AD349-4AFD-CD46-8028-1BDCAAAD6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7200C-6EB0-E248-B71E-1C8D94AB3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1D286-7288-314E-8967-C4C73B3DDA7A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9318768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62172-A681-2E4A-879A-D53A13224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021F16-A3AE-124E-8CA2-1EE7C8B0E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A7F76D-51E0-B04B-BAD7-318B6A250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BCDBC-E9CD-7C40-9865-2442E19BC803}" type="datetimeFigureOut">
              <a:rPr lang="en-GR" smtClean="0"/>
              <a:t>02/09/2021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8D54A5-3376-0F4C-9A25-73FC14207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8F5B89-4EB0-6E44-A957-CCDE3CD1E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1D286-7288-314E-8967-C4C73B3DDA7A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187850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41691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DCBE5-E00F-9F43-BF03-6E96829EE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621305-847F-1B45-AED8-05CDD5B1AC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5055AB-615C-C443-8EB5-39F52FAA4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38DD90-4617-F843-BED6-1549D0B74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BCDBC-E9CD-7C40-9865-2442E19BC803}" type="datetimeFigureOut">
              <a:rPr lang="en-GR" smtClean="0"/>
              <a:t>02/09/2021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61655A-FA38-D442-9F21-43314EFAD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283612-0483-CA42-BCE1-54726A15B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1D286-7288-314E-8967-C4C73B3DDA7A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7337857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B7E6C-B508-F94C-9783-9572DB127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E8E310-6672-D547-8B62-7381498DC9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554818-7CC0-B74C-BE16-46943A102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F2BF3B-56C9-5848-9AEC-0A3EBE93E2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7B8723-49CC-234F-BE31-E9F994AF12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54AAB4-2767-DF44-9E17-EB95D7BCE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BCDBC-E9CD-7C40-9865-2442E19BC803}" type="datetimeFigureOut">
              <a:rPr lang="en-GR" smtClean="0"/>
              <a:t>02/09/2021</a:t>
            </a:fld>
            <a:endParaRPr lang="en-G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DBFA65-FEC3-3E4E-9317-1E6605B74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27E91F-FD75-7C4E-8846-C63F04BCA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1D286-7288-314E-8967-C4C73B3DDA7A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7142395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C0907-E73B-2443-9D85-412ABDC3A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2410F3-C9F4-0B45-B28D-9858BE209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BCDBC-E9CD-7C40-9865-2442E19BC803}" type="datetimeFigureOut">
              <a:rPr lang="en-GR" smtClean="0"/>
              <a:t>02/09/2021</a:t>
            </a:fld>
            <a:endParaRPr lang="en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234EAF-D89D-E946-A544-F168ACBB8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4B4ED3-7241-A640-A9C0-65C6778D8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1D286-7288-314E-8967-C4C73B3DDA7A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3641240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3A7C59-4483-2F4E-A2E4-CCAB7751F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BCDBC-E9CD-7C40-9865-2442E19BC803}" type="datetimeFigureOut">
              <a:rPr lang="en-GR" smtClean="0"/>
              <a:t>02/09/2021</a:t>
            </a:fld>
            <a:endParaRPr lang="en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00317C-AF59-374F-80B5-116C6F2CE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5FA7E9-383E-0443-84FF-0C3605B40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1D286-7288-314E-8967-C4C73B3DDA7A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6229656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4D465-7777-0D40-BEA8-74A7D18B3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DBA95F-613C-B840-9852-C18E8A4E7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50E9B4-CDFD-6348-B82D-78D563CD42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2B84AC-49BC-CB45-96EE-11E28D73E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BCDBC-E9CD-7C40-9865-2442E19BC803}" type="datetimeFigureOut">
              <a:rPr lang="en-GR" smtClean="0"/>
              <a:t>02/09/2021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93A705-714A-4E42-AF01-D1D80ABAF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2021B3-ED50-AB4B-A5CB-0F88A36AC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1D286-7288-314E-8967-C4C73B3DDA7A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68668487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C6397-3630-C946-9644-BFA97EA6C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DD5615-61E6-0247-922D-CD6037C026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F13889-15F0-D343-8D01-55B9F105D9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385AAB-7564-6E40-A2C9-A81BE9F88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BCDBC-E9CD-7C40-9865-2442E19BC803}" type="datetimeFigureOut">
              <a:rPr lang="en-GR" smtClean="0"/>
              <a:t>02/09/2021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4324EB-1D2F-2348-964E-6C21BA268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B15EF2-2A57-7043-8528-9E32B6C84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1D286-7288-314E-8967-C4C73B3DDA7A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8976390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F1969-944D-FE42-ADE0-17F62C9CE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9E942B-188A-0344-A0AA-EB38104BEA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783DB-4539-0E45-B586-5A3F05ED9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BCDBC-E9CD-7C40-9865-2442E19BC803}" type="datetimeFigureOut">
              <a:rPr lang="en-GR" smtClean="0"/>
              <a:t>02/09/2021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3FBA5D-A2B0-5C48-92B4-44D97B873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A4A677-4806-484F-BAE5-E89E582C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1D286-7288-314E-8967-C4C73B3DDA7A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00179438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B6E0C5-7DBD-2144-B2A5-31B4AE6F27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4DC4CC-7C31-034C-B419-9D41EB6796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F06FEE-EE5F-AF4B-B432-2C63C8EFE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BCDBC-E9CD-7C40-9865-2442E19BC803}" type="datetimeFigureOut">
              <a:rPr lang="en-GR" smtClean="0"/>
              <a:t>02/09/2021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988AB1-BAB3-B441-A7C9-8D13A2F54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608204-2FAB-EC45-A105-35558DDF6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1D286-7288-314E-8967-C4C73B3DDA7A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85634805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BB648-8246-482D-89EA-02C17CEB66BB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9E17A-334F-4960-B3E8-96024DCB26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48209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BB648-8246-482D-89EA-02C17CEB66BB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9E17A-334F-4960-B3E8-96024DCB26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452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40921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BB648-8246-482D-89EA-02C17CEB66BB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9E17A-334F-4960-B3E8-96024DCB26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7584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BB648-8246-482D-89EA-02C17CEB66BB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9E17A-334F-4960-B3E8-96024DCB26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5910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BB648-8246-482D-89EA-02C17CEB66BB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9E17A-334F-4960-B3E8-96024DCB26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6416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BB648-8246-482D-89EA-02C17CEB66BB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9E17A-334F-4960-B3E8-96024DCB26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54560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BB648-8246-482D-89EA-02C17CEB66BB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9E17A-334F-4960-B3E8-96024DCB26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8277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BB648-8246-482D-89EA-02C17CEB66BB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9E17A-334F-4960-B3E8-96024DCB26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51027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BB648-8246-482D-89EA-02C17CEB66BB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9E17A-334F-4960-B3E8-96024DCB26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31626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BB648-8246-482D-89EA-02C17CEB66BB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9E17A-334F-4960-B3E8-96024DCB26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7440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BB648-8246-482D-89EA-02C17CEB66BB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9E17A-334F-4960-B3E8-96024DCB26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12005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AC3336C-ABB0-4585-851F-45A07A3AE2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FC9DB508-46DB-4FCA-A83C-36335A9092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E782D49-9CC3-4838-9A6A-EA4DB5214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F3E0-6AB3-4D25-8AE9-53CBFD91C9A0}" type="datetimeFigureOut">
              <a:rPr lang="el-GR" smtClean="0"/>
              <a:t>9/2/2021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4DC606B5-0404-473A-964C-656310D8C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27DAA5F-D7FE-419A-A1E4-A1A0400DB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D3C97-7A2F-450B-9CF5-745E4A4B7D4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69303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2/9/2021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499508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E8A5571-8CF7-4A63-8C16-BCAF5A7BC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DC62490-24BC-49D7-95AA-0FBBFD96E7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22C16A6-6E0E-4202-9AEE-854E25D3A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F3E0-6AB3-4D25-8AE9-53CBFD91C9A0}" type="datetimeFigureOut">
              <a:rPr lang="el-GR" smtClean="0"/>
              <a:t>9/2/2021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C36956CD-D59F-42B9-BD1E-C13BF05E2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15457F0-C278-4C60-BA69-4B5804E58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D3C97-7A2F-450B-9CF5-745E4A4B7D4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5175722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1DB75DF-6651-42CF-B5A1-979ABE6BA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19245E02-9203-4BF3-990A-FC281FE966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C6F636C-3FDD-4DCA-BEB1-9E5A0FA76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F3E0-6AB3-4D25-8AE9-53CBFD91C9A0}" type="datetimeFigureOut">
              <a:rPr lang="el-GR" smtClean="0"/>
              <a:t>9/2/2021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4A0D3005-81C5-429D-A1F7-36CE4FAC0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CCD4C7FB-EDD5-447F-A0CA-BAAC49E23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D3C97-7A2F-450B-9CF5-745E4A4B7D4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0105208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697A935-DA4C-4050-B6B3-FE1B88B70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8FE5E01-8AB8-4E4E-AD4D-70A2648EFA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53474A63-D557-4C83-B9B7-118B0BBB4A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78BD4FCE-E31D-4871-8EEF-30D682EF4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F3E0-6AB3-4D25-8AE9-53CBFD91C9A0}" type="datetimeFigureOut">
              <a:rPr lang="el-GR" smtClean="0"/>
              <a:t>9/2/2021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F7F47703-5295-4F50-96CF-CC50598F3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ECCC77B6-93FD-45BD-B15D-0DD0F4E39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D3C97-7A2F-450B-9CF5-745E4A4B7D4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751966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9FF093A-6E87-4893-8961-932AC8E74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F7794886-7C6A-4F59-9317-6570347988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D343BDAE-04D0-44E8-B36F-4AC6F82C2F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EA70E82D-AD01-4AAF-AE63-A0ED30E668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F40E5DAE-0E40-454C-BCFF-6F9227D36F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280B1A8E-0322-4288-9EFC-D9D85F58C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F3E0-6AB3-4D25-8AE9-53CBFD91C9A0}" type="datetimeFigureOut">
              <a:rPr lang="el-GR" smtClean="0"/>
              <a:t>9/2/2021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DFEB5748-1F82-4A6B-886B-A5B4E265E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95C94B2A-0572-44B1-9BF0-A2333020A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D3C97-7A2F-450B-9CF5-745E4A4B7D4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0433304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4A660EE-124A-42D9-BDB3-4E541067B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C5DE2349-4FCE-4666-9AC6-486FECDB5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F3E0-6AB3-4D25-8AE9-53CBFD91C9A0}" type="datetimeFigureOut">
              <a:rPr lang="el-GR" smtClean="0"/>
              <a:t>9/2/2021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3E477284-903E-4D1E-A45A-4CD862C4E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067E76FF-480E-47F7-A8AE-AF8C88879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D3C97-7A2F-450B-9CF5-745E4A4B7D4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9007850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AA7FE00F-67B4-4718-BB5C-700946F20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F3E0-6AB3-4D25-8AE9-53CBFD91C9A0}" type="datetimeFigureOut">
              <a:rPr lang="el-GR" smtClean="0"/>
              <a:t>9/2/2021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EDA9DF65-7CE8-4454-A2A8-D1B2F1CC0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1AA8424D-69D7-4537-A7D9-69DCE7A32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D3C97-7A2F-450B-9CF5-745E4A4B7D4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2324757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EC0C5B6-66DF-4BD2-A9F6-702A12203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F8C82F3-8955-46C1-A7D4-3CF3B53E5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64659661-1D2D-4EA9-9CD2-9A2A36E672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E578E405-2F9C-4D47-B89D-A3C41848C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F3E0-6AB3-4D25-8AE9-53CBFD91C9A0}" type="datetimeFigureOut">
              <a:rPr lang="el-GR" smtClean="0"/>
              <a:t>9/2/2021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9C7B3963-E1B3-4F4A-8F4C-DC86BA02E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86DC99C2-15E1-4DFE-AB4A-A8DD4F83F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D3C97-7A2F-450B-9CF5-745E4A4B7D4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787785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B8FCB12-7106-40BF-85BA-8CBBEC2EE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15A9FFDD-DFBD-46E4-8BD9-6B910A62A4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9F976097-DD8F-4B5A-B358-9CED40D1CB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71FE9FC4-31C4-4F72-8544-07804D447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F3E0-6AB3-4D25-8AE9-53CBFD91C9A0}" type="datetimeFigureOut">
              <a:rPr lang="el-GR" smtClean="0"/>
              <a:t>9/2/2021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04843D7B-4B02-44E7-904B-48C6F2059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2C89C3E1-43EE-48B7-A67A-A2A6A4A41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D3C97-7A2F-450B-9CF5-745E4A4B7D4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9352481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A8595CA-EF81-43E4-97A7-C784FD48C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A94CA673-0BB2-4191-B215-BD72DCA7D8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CED805DC-7875-42E2-B523-2FD435BD5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F3E0-6AB3-4D25-8AE9-53CBFD91C9A0}" type="datetimeFigureOut">
              <a:rPr lang="el-GR" smtClean="0"/>
              <a:t>9/2/2021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0E25484E-662E-4FA3-B69F-A5E0B5DBD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A219726C-FDE7-46BD-BD9C-9E1B1282F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D3C97-7A2F-450B-9CF5-745E4A4B7D4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9588800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6CFE5701-41FF-4A10-A1D9-4BB4F2B768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69CD4E37-3527-479A-A8C6-B65790D20F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6997030-0019-4FA4-A1B4-A1168E87E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F3E0-6AB3-4D25-8AE9-53CBFD91C9A0}" type="datetimeFigureOut">
              <a:rPr lang="el-GR" smtClean="0"/>
              <a:t>9/2/2021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DC03541-88C8-4AC4-8342-117B1C4EE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397207A-D1BF-4C5B-B9BB-30E5A9F5C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D3C97-7A2F-450B-9CF5-745E4A4B7D4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11119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82083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5E7EE-FACB-43F3-B0BD-0381E2FFA4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63E3B7-62B2-48BD-A09F-AE9CEE1D9D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18C5E6-0860-4BC1-91A8-354014CA2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7C078-4FEF-4AFD-BFFC-F97CCC03A32D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1C30C-D118-407A-AAC1-4C9EB3951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BAA52-481E-47B6-B0F2-93E5C4024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1AB3B-D1B7-4452-BD88-42E3F3D76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69028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704AB-05D2-4CB8-9229-BD14D62A7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F2C287-C7AF-4573-BD68-A1E8C94355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5CE0F7-FCCC-414E-B680-F035F228F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7C078-4FEF-4AFD-BFFC-F97CCC03A32D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E78E07-F245-4FC5-B05C-28B82102E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5F853B-75E2-40E4-9512-1462F69F7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1AB3B-D1B7-4452-BD88-42E3F3D76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12234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700EB-8969-41F1-B570-262B35E36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3DBEC7-4CC5-4E5C-8CF4-0E494DBAA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6C1C3D-D334-4953-9BAB-D4F870A67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7C078-4FEF-4AFD-BFFC-F97CCC03A32D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55609D-42C9-4AC4-A415-C8ED782F9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FF5EB-08F1-49AF-BD4E-AFF1FAD93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1AB3B-D1B7-4452-BD88-42E3F3D76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28219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D143D-B570-49DE-87BB-7B4DB200B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976A3A-82AF-42CC-89FF-1862C67BBF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B6151-00BA-4842-92F4-D18E2D13E6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38BB9-541B-4710-BBC6-55DDC558E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7C078-4FEF-4AFD-BFFC-F97CCC03A32D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2585D9-EC93-4D2A-9C11-C8B38FF88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F96403-49D1-41C7-8301-A41F1D07A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1AB3B-D1B7-4452-BD88-42E3F3D76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91228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1E975-D6F7-45B1-A1A2-A0D904847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D3910E-3BAC-4D51-ADE5-0FA188B7A7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B91A73-BDE1-4405-B4E3-8530112602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A3F30D-75B8-4475-8B30-F57F83F2B6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761AB1-AB12-47F0-B440-8AB47F8F9F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24177A-BB93-4B75-875D-6EE77D36E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7C078-4FEF-4AFD-BFFC-F97CCC03A32D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329FC0-60BD-4F88-8208-41CD1CADD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8D139F-A6FF-401C-8766-A0FAEF638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1AB3B-D1B7-4452-BD88-42E3F3D76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3407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BADC-8897-4C3A-B637-B2F83AD5A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1F4C02-D42A-4135-AD16-08FD6C5E1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7C078-4FEF-4AFD-BFFC-F97CCC03A32D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715E12-A0C0-439E-AC82-5A004BA15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861EB6-00F0-4BA6-890D-16D55A0AB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1AB3B-D1B7-4452-BD88-42E3F3D76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06843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70C925-2A81-48B3-BDCA-E69A3DCAA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7C078-4FEF-4AFD-BFFC-F97CCC03A32D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F398A2-F05E-477E-A2E0-B7657AFBE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B6A71D-10A0-4293-B9C7-D97B7AAE3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1AB3B-D1B7-4452-BD88-42E3F3D76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38218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7C391-C85F-49E2-BD4A-7CD8B3F59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F916C-B8C6-4F80-B4A8-1393E9D87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7B567D-65B9-44E9-848B-611911533E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62AEE2-1AAF-4FE0-B56C-0B8654D0F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7C078-4FEF-4AFD-BFFC-F97CCC03A32D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4C111F-8258-4CED-9C7F-23801AC35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0D2494-D920-45F2-9FE2-17496312C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1AB3B-D1B7-4452-BD88-42E3F3D76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43508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7BF59-2419-4929-993F-C813238B0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2A767D-67A1-499E-9E47-FB732E2480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5A87C4-3705-4FF9-A74F-D0A550997C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115735-8458-46F5-891D-7796319AA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7C078-4FEF-4AFD-BFFC-F97CCC03A32D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116C92-C34C-4B9E-8C53-3882CF579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46113E-00A4-4C86-BEAE-3CEDD2615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1AB3B-D1B7-4452-BD88-42E3F3D76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65114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DFE86-8140-495F-9DED-3C67D7AD9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E731D8-152C-408D-A4FF-38CC503D24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8ECA18-7FF9-438B-97E6-121D38295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7C078-4FEF-4AFD-BFFC-F97CCC03A32D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69FF7-240B-4AB8-A29A-B4E7CACC1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3EB1A-E7FC-4E34-A065-D5C512263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1AB3B-D1B7-4452-BD88-42E3F3D76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934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dirty="0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AAD347D-5ACD-4C99-B74B-A9C85AD731AF}" type="datetimeFigureOut">
              <a:rPr lang="en-US" smtClean="0"/>
              <a:t>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025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  <p:sldLayoutId id="2147484002" r:id="rId12"/>
    <p:sldLayoutId id="2147484003" r:id="rId13"/>
    <p:sldLayoutId id="2147484004" r:id="rId14"/>
    <p:sldLayoutId id="2147484005" r:id="rId15"/>
    <p:sldLayoutId id="2147484006" r:id="rId16"/>
    <p:sldLayoutId id="2147484007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2F14AF-7EB0-4262-842C-74EFF6023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2AB60A-6FFE-4B58-8EA6-F824A7E292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8FC44-87AB-4E1F-99FF-D4B707EB19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EF917-0AB5-4B3C-9532-4F217C94E8F2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960B25-EF05-420B-8203-F13642027B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67866-F95E-4C1B-8233-4F36318888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C6C8E-0CD8-4C55-9501-CAC18A8773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6065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CC6226-7706-4478-B63F-A21F5A5A0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27F540-6945-4D36-B0D3-CFB02F099C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47832E-3B48-4CBA-AF43-E84FE1C31F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BF3EA-1A78-4F07-BDC0-C8A1BD461199}" type="datetimeFigureOut">
              <a:rPr lang="en-US" smtClean="0"/>
              <a:pPr/>
              <a:t>2/9/2021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393533-AB60-41A1-807B-CFC2AC2544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E9AB3-7B5D-4CA8-A01C-B6EE256350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7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2" y="609603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dirty="0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2" y="2142070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8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AAD347D-5ACD-4C99-B74B-A9C85AD731AF}" type="datetimeFigureOut">
              <a:rPr lang="en-US" smtClean="0">
                <a:solidFill>
                  <a:prstClr val="white"/>
                </a:solidFill>
              </a:rPr>
              <a:pPr/>
              <a:t>2/9/2021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2" y="5870578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2" y="5870578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02111984F5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9392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  <p:sldLayoutId id="2147484044" r:id="rId12"/>
    <p:sldLayoutId id="2147484045" r:id="rId13"/>
    <p:sldLayoutId id="2147484046" r:id="rId14"/>
    <p:sldLayoutId id="2147484047" r:id="rId15"/>
    <p:sldLayoutId id="2147484048" r:id="rId16"/>
    <p:sldLayoutId id="214748404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B841C7-3864-1A47-B971-D3EF86DEC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0E341B-C4AA-E946-BC3C-AAE549A717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D3C918-AE75-744B-BF4F-9CE1C25470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DBCDBC-E9CD-7C40-9865-2442E19BC803}" type="datetimeFigureOut">
              <a:rPr lang="en-GR" smtClean="0"/>
              <a:t>02/09/2021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B3A910-A189-F640-A826-0B193BF1A9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D9B63E-5032-4D45-A365-426DAD94F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B1D286-7288-314E-8967-C4C73B3DDA7A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718420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1" r:id="rId1"/>
    <p:sldLayoutId id="2147484052" r:id="rId2"/>
    <p:sldLayoutId id="2147484053" r:id="rId3"/>
    <p:sldLayoutId id="2147484054" r:id="rId4"/>
    <p:sldLayoutId id="2147484055" r:id="rId5"/>
    <p:sldLayoutId id="2147484056" r:id="rId6"/>
    <p:sldLayoutId id="2147484057" r:id="rId7"/>
    <p:sldLayoutId id="2147484058" r:id="rId8"/>
    <p:sldLayoutId id="2147484059" r:id="rId9"/>
    <p:sldLayoutId id="2147484060" r:id="rId10"/>
    <p:sldLayoutId id="21474840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BB648-8246-482D-89EA-02C17CEB66BB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49E17A-334F-4960-B3E8-96024DCB26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605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  <p:sldLayoutId id="2147484064" r:id="rId2"/>
    <p:sldLayoutId id="2147484065" r:id="rId3"/>
    <p:sldLayoutId id="2147484066" r:id="rId4"/>
    <p:sldLayoutId id="2147484067" r:id="rId5"/>
    <p:sldLayoutId id="2147484068" r:id="rId6"/>
    <p:sldLayoutId id="2147484069" r:id="rId7"/>
    <p:sldLayoutId id="2147484070" r:id="rId8"/>
    <p:sldLayoutId id="2147484071" r:id="rId9"/>
    <p:sldLayoutId id="2147484072" r:id="rId10"/>
    <p:sldLayoutId id="214748407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8B2CE49B-9174-40E8-BCB9-455CB797F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3016F97E-A432-4118-96BB-9BD46E55F1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BA5115A-A335-4192-9A3C-3FF211D1E2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BF3E0-6AB3-4D25-8AE9-53CBFD91C9A0}" type="datetimeFigureOut">
              <a:rPr lang="el-GR" smtClean="0"/>
              <a:t>9/2/2021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88607CF4-815D-45FD-96B9-D72901E0EB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7FC82E8-73FB-4D42-B3C8-8588B18E94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DD3C97-7A2F-450B-9CF5-745E4A4B7D4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53257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5" r:id="rId1"/>
    <p:sldLayoutId id="2147484076" r:id="rId2"/>
    <p:sldLayoutId id="2147484077" r:id="rId3"/>
    <p:sldLayoutId id="2147484078" r:id="rId4"/>
    <p:sldLayoutId id="2147484079" r:id="rId5"/>
    <p:sldLayoutId id="2147484080" r:id="rId6"/>
    <p:sldLayoutId id="2147484081" r:id="rId7"/>
    <p:sldLayoutId id="2147484082" r:id="rId8"/>
    <p:sldLayoutId id="2147484083" r:id="rId9"/>
    <p:sldLayoutId id="2147484084" r:id="rId10"/>
    <p:sldLayoutId id="21474840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EC86CC-BF4F-483A-9F78-0278432A7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48C5ED-9591-41F6-BB40-636ED5FE9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5E856-E382-45B0-A542-0B6949A423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7C078-4FEF-4AFD-BFFC-F97CCC03A32D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6A153B-0872-498B-BE5A-845E2EEAFA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967312-46AC-49E4-80FE-D0BF699B1F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1AB3B-D1B7-4452-BD88-42E3F3D76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596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7" r:id="rId1"/>
    <p:sldLayoutId id="2147484088" r:id="rId2"/>
    <p:sldLayoutId id="2147484089" r:id="rId3"/>
    <p:sldLayoutId id="2147484090" r:id="rId4"/>
    <p:sldLayoutId id="2147484091" r:id="rId5"/>
    <p:sldLayoutId id="2147484092" r:id="rId6"/>
    <p:sldLayoutId id="2147484093" r:id="rId7"/>
    <p:sldLayoutId id="2147484094" r:id="rId8"/>
    <p:sldLayoutId id="2147484095" r:id="rId9"/>
    <p:sldLayoutId id="2147484096" r:id="rId10"/>
    <p:sldLayoutId id="21474840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users.sch.gr/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hyperlink" Target="https://rogerios.wordpress.com/tag/%CE%BF%CF%84%CE%AC%CE%BD%CE%B7%CF%82/" TargetMode="External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el.wikipedia.org/wiki/%CE%97%CF%81%CF%8C%CE%B4%CE%BF%CF%84%CE%BF%CF%82" TargetMode="External"/><Relationship Id="rId11" Type="http://schemas.openxmlformats.org/officeDocument/2006/relationships/image" Target="../media/image29.png"/><Relationship Id="rId5" Type="http://schemas.openxmlformats.org/officeDocument/2006/relationships/hyperlink" Target="https://www.google.gr/url?sa=i&amp;url=https://biblionet.gr/author/23002/%CE%A3%CE%BF%CF%86%CE%BF%CE%BA%CE%BB%CE%AE%CF%82_%CE%A3._%CE%9C%CE%B1%CF%81%CE%BA%CE%B9%CE%B1%CE%BD%CF%8C%CF%82&amp;psig=AOvVaw1T1Jjj3aA4K4RDP9sSZSl-&amp;ust=1612210052527000&amp;source=images&amp;cd=vfe&amp;ved=0CAMQjB1qFwoTCND389D8xu4CFQAAAAAdAAAAABAS" TargetMode="External"/><Relationship Id="rId10" Type="http://schemas.openxmlformats.org/officeDocument/2006/relationships/image" Target="../media/image28.png"/><Relationship Id="rId4" Type="http://schemas.openxmlformats.org/officeDocument/2006/relationships/hyperlink" Target="http://www.gymnasio-platania.gr/static/persianwars/feaces/dareios.htm" TargetMode="External"/><Relationship Id="rId9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gr/url?sa=i&amp;url=https://www.ancientworldmagazine.com/articles/happiness-king-croesus/&amp;psig=AOvVaw0UwZJILVpwx8997P-Jokm0&amp;ust=1612222772203000&amp;source=images&amp;cd=vfe&amp;ved=0CAMQjB1qFwoTCNDG54Gsx-4CFQAAAAAdAAAAABAD" TargetMode="External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11" Type="http://schemas.openxmlformats.org/officeDocument/2006/relationships/hyperlink" Target="https://el.wikipedia.org/wiki/%CE%9A%CE%BB%CE%AD%CE%BF%CE%B2%CE%B9%CF%82_%CE%BA%CE%B1%CE%B9_%CE%92%CE%AF%CF%84%CF%89%CE%BD" TargetMode="External"/><Relationship Id="rId5" Type="http://schemas.openxmlformats.org/officeDocument/2006/relationships/image" Target="../media/image33.png"/><Relationship Id="rId10" Type="http://schemas.openxmlformats.org/officeDocument/2006/relationships/hyperlink" Target="https://www.google.gr/url?sa=i&amp;url=https://www.dictyo.gr/index.php/categories/item/29180-o-thesmos-tis-proksenias-stin-arxaia-ella&amp;psig=AOvVaw2M-ibH4SzZn3IaKQSn4uH5&amp;ust=1612223555427000&amp;source=images&amp;cd=vfe&amp;ved=0CAMQjB1qFwoTCODHzvuux-4CFQAAAAAdAAAAABAk" TargetMode="External"/><Relationship Id="rId4" Type="http://schemas.openxmlformats.org/officeDocument/2006/relationships/image" Target="../media/image32.png"/><Relationship Id="rId9" Type="http://schemas.openxmlformats.org/officeDocument/2006/relationships/hyperlink" Target="https://classicalwisdom.com/people/leaders/solon-the-great-lawgiver-and-first-democrat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el.wikipedia.org/wiki/%CE%A0%CE%B1%CF%81%CE%AF%CF%83%CE%B9" TargetMode="External"/><Relationship Id="rId5" Type="http://schemas.openxmlformats.org/officeDocument/2006/relationships/hyperlink" Target="https://el.wikipedia.org/wiki/%CE%9C%CE%BF%CF%85%CF%83%CE%B5%CE%AF%CE%BF_%CF%84%CE%BF%CF%85_%CE%9B%CE%BF%CF%8D%CE%B2%CF%81%CE%BF%CF%85" TargetMode="Externa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el.wikipedia.org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users.sch.gr/" TargetMode="Externa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faretra.info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hyperlink" Target="https://www.greek-language.gr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hyperlink" Target="https://www.archaiologia.gr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ers.gr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.wikimedia.org/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0.xml"/><Relationship Id="rId5" Type="http://schemas.openxmlformats.org/officeDocument/2006/relationships/hyperlink" Target="https://www.wikiwand.com/el/" TargetMode="External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el.wikipedia.org/" TargetMode="Externa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1.xml"/><Relationship Id="rId4" Type="http://schemas.openxmlformats.org/officeDocument/2006/relationships/hyperlink" Target="https://theancientwebgreece.wordpress.com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5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2.tif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58.xml"/><Relationship Id="rId5" Type="http://schemas.openxmlformats.org/officeDocument/2006/relationships/hyperlink" Target="http://www.ime.gr/" TargetMode="External"/><Relationship Id="rId4" Type="http://schemas.openxmlformats.org/officeDocument/2006/relationships/image" Target="../media/image6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58.xml"/><Relationship Id="rId4" Type="http://schemas.openxmlformats.org/officeDocument/2006/relationships/hyperlink" Target="http://users.sch.gr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ovima.gr/" TargetMode="External"/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68.jpeg"/><Relationship Id="rId4" Type="http://schemas.openxmlformats.org/officeDocument/2006/relationships/image" Target="../media/image62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6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9.xml"/><Relationship Id="rId5" Type="http://schemas.openxmlformats.org/officeDocument/2006/relationships/hyperlink" Target="https://el.wikipedia.org/" TargetMode="External"/><Relationship Id="rId4" Type="http://schemas.openxmlformats.org/officeDocument/2006/relationships/image" Target="../media/image7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9.xml"/><Relationship Id="rId4" Type="http://schemas.openxmlformats.org/officeDocument/2006/relationships/hyperlink" Target="https://www.ime.gr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hyperlink" Target="https://faretra.info/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9.xml"/><Relationship Id="rId6" Type="http://schemas.openxmlformats.org/officeDocument/2006/relationships/hyperlink" Target="http://www.polignosi.com/" TargetMode="External"/><Relationship Id="rId5" Type="http://schemas.openxmlformats.org/officeDocument/2006/relationships/image" Target="../media/image70.png"/><Relationship Id="rId4" Type="http://schemas.openxmlformats.org/officeDocument/2006/relationships/image" Target="../media/image7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70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asiaminor.ehw.gr/" TargetMode="Externa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1.jpeg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82.tmp"/><Relationship Id="rId4" Type="http://schemas.openxmlformats.org/officeDocument/2006/relationships/image" Target="../media/image8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8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91.xml"/><Relationship Id="rId4" Type="http://schemas.openxmlformats.org/officeDocument/2006/relationships/hyperlink" Target="http://www.greek-language.gr/digitalResources/literature/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ar-ar.facebook.com/" TargetMode="Externa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2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hyperlink" Target="https://ellinondiktyo.blogspot.com/" TargetMode="External"/><Relationship Id="rId7" Type="http://schemas.openxmlformats.org/officeDocument/2006/relationships/image" Target="../media/image13.jpeg"/><Relationship Id="rId2" Type="http://schemas.openxmlformats.org/officeDocument/2006/relationships/hyperlink" Target="https://el.wikipedia.org/" TargetMode="Externa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hyperlink" Target="https://www.in.gr/" TargetMode="External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istorikathemata.com/" TargetMode="Externa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6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35145" y="2176827"/>
            <a:ext cx="6007768" cy="2852455"/>
          </a:xfrm>
        </p:spPr>
        <p:txBody>
          <a:bodyPr>
            <a:noAutofit/>
          </a:bodyPr>
          <a:lstStyle/>
          <a:p>
            <a:pPr algn="ctr"/>
            <a:r>
              <a:rPr lang="el-GR" sz="2400" b="1" dirty="0">
                <a:solidFill>
                  <a:srgbClr val="002060"/>
                </a:solidFill>
                <a:latin typeface="Candara" panose="020E0502030303020204" pitchFamily="34" charset="0"/>
              </a:rPr>
              <a:t>«Διάλογος ή σύγκρουση πολιτισμών;</a:t>
            </a:r>
            <a:r>
              <a:rPr lang="en-US" sz="2400" b="1" dirty="0">
                <a:solidFill>
                  <a:srgbClr val="002060"/>
                </a:solidFill>
                <a:latin typeface="Candara" panose="020E0502030303020204" pitchFamily="34" charset="0"/>
              </a:rPr>
              <a:t/>
            </a:r>
            <a:br>
              <a:rPr lang="en-US" sz="2400" b="1" dirty="0">
                <a:solidFill>
                  <a:srgbClr val="002060"/>
                </a:solidFill>
                <a:latin typeface="Candara" panose="020E0502030303020204" pitchFamily="34" charset="0"/>
              </a:rPr>
            </a:br>
            <a:r>
              <a:rPr lang="el-GR" sz="2400" b="1" dirty="0">
                <a:solidFill>
                  <a:srgbClr val="002060"/>
                </a:solidFill>
                <a:latin typeface="Candara" panose="020E0502030303020204" pitchFamily="34" charset="0"/>
              </a:rPr>
              <a:t>Με αφορμή το ορόσημο των 2.500 χρόνων </a:t>
            </a:r>
            <a:r>
              <a:rPr lang="en-US" sz="2400" b="1" dirty="0">
                <a:solidFill>
                  <a:srgbClr val="002060"/>
                </a:solidFill>
                <a:latin typeface="Candara" panose="020E0502030303020204" pitchFamily="34" charset="0"/>
              </a:rPr>
              <a:t/>
            </a:r>
            <a:br>
              <a:rPr lang="en-US" sz="2400" b="1" dirty="0">
                <a:solidFill>
                  <a:srgbClr val="002060"/>
                </a:solidFill>
                <a:latin typeface="Candara" panose="020E0502030303020204" pitchFamily="34" charset="0"/>
              </a:rPr>
            </a:br>
            <a:r>
              <a:rPr lang="el-GR" sz="2400" b="1" dirty="0">
                <a:solidFill>
                  <a:srgbClr val="002060"/>
                </a:solidFill>
                <a:latin typeface="Candara" panose="020E0502030303020204" pitchFamily="34" charset="0"/>
              </a:rPr>
              <a:t>από τη μάχη των </a:t>
            </a:r>
            <a:r>
              <a:rPr lang="el-GR" sz="2400" b="1" dirty="0" err="1">
                <a:solidFill>
                  <a:srgbClr val="002060"/>
                </a:solidFill>
                <a:latin typeface="Candara" panose="020E0502030303020204" pitchFamily="34" charset="0"/>
              </a:rPr>
              <a:t>Θερμοπυλών</a:t>
            </a:r>
            <a:r>
              <a:rPr lang="el-GR" sz="2400" b="1" dirty="0">
                <a:solidFill>
                  <a:srgbClr val="002060"/>
                </a:solidFill>
                <a:latin typeface="Candara" panose="020E0502030303020204" pitchFamily="34" charset="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Candara" panose="020E0502030303020204" pitchFamily="34" charset="0"/>
              </a:rPr>
              <a:t/>
            </a:r>
            <a:br>
              <a:rPr lang="en-US" sz="2400" b="1" dirty="0">
                <a:solidFill>
                  <a:srgbClr val="002060"/>
                </a:solidFill>
                <a:latin typeface="Candara" panose="020E0502030303020204" pitchFamily="34" charset="0"/>
              </a:rPr>
            </a:br>
            <a:r>
              <a:rPr lang="el-GR" sz="2400" b="1" dirty="0">
                <a:solidFill>
                  <a:srgbClr val="002060"/>
                </a:solidFill>
                <a:latin typeface="Candara" panose="020E0502030303020204" pitchFamily="34" charset="0"/>
              </a:rPr>
              <a:t>και τη ναυμαχία της Σαλαμίνας»</a:t>
            </a:r>
            <a:r>
              <a:rPr lang="en-US" sz="2400" b="1" dirty="0">
                <a:solidFill>
                  <a:srgbClr val="002060"/>
                </a:solidFill>
                <a:latin typeface="Candara" panose="020E0502030303020204" pitchFamily="34" charset="0"/>
              </a:rPr>
              <a:t/>
            </a:r>
            <a:br>
              <a:rPr lang="en-US" sz="2400" b="1" dirty="0">
                <a:solidFill>
                  <a:srgbClr val="002060"/>
                </a:solidFill>
                <a:latin typeface="Candara" panose="020E0502030303020204" pitchFamily="34" charset="0"/>
              </a:rPr>
            </a:br>
            <a:r>
              <a:rPr lang="en-US" sz="2400" b="1" dirty="0">
                <a:solidFill>
                  <a:srgbClr val="002060"/>
                </a:solidFill>
                <a:latin typeface="Candara" panose="020E0502030303020204" pitchFamily="34" charset="0"/>
              </a:rPr>
              <a:t/>
            </a:r>
            <a:br>
              <a:rPr lang="en-US" sz="2400" b="1" dirty="0">
                <a:solidFill>
                  <a:srgbClr val="002060"/>
                </a:solidFill>
                <a:latin typeface="Candara" panose="020E0502030303020204" pitchFamily="34" charset="0"/>
              </a:rPr>
            </a:br>
            <a:r>
              <a:rPr lang="en-US" sz="2000" dirty="0">
                <a:solidFill>
                  <a:schemeClr val="bg2"/>
                </a:solidFill>
                <a:latin typeface="Candara" panose="020E0502030303020204" pitchFamily="34" charset="0"/>
              </a:rPr>
              <a:t/>
            </a:r>
            <a:br>
              <a:rPr lang="en-US" sz="2000" dirty="0">
                <a:solidFill>
                  <a:schemeClr val="bg2"/>
                </a:solidFill>
                <a:latin typeface="Candara" panose="020E0502030303020204" pitchFamily="34" charset="0"/>
              </a:rPr>
            </a:br>
            <a:r>
              <a:rPr lang="en-US" sz="2000" dirty="0">
                <a:solidFill>
                  <a:schemeClr val="bg2"/>
                </a:solidFill>
                <a:latin typeface="Candara" panose="020E0502030303020204" pitchFamily="34" charset="0"/>
              </a:rPr>
              <a:t/>
            </a:r>
            <a:br>
              <a:rPr lang="en-US" sz="2000" dirty="0">
                <a:solidFill>
                  <a:schemeClr val="bg2"/>
                </a:solidFill>
                <a:latin typeface="Candara" panose="020E0502030303020204" pitchFamily="34" charset="0"/>
              </a:rPr>
            </a:br>
            <a:r>
              <a:rPr lang="el-GR" sz="2400" b="1" dirty="0">
                <a:solidFill>
                  <a:srgbClr val="CE161D"/>
                </a:solidFill>
                <a:latin typeface="Candara" panose="020E0502030303020204" pitchFamily="34" charset="0"/>
              </a:rPr>
              <a:t>11-12 Φεβρουαρίου 2021</a:t>
            </a:r>
            <a:endParaRPr lang="el-GR" sz="2000" dirty="0">
              <a:solidFill>
                <a:srgbClr val="CE161D"/>
              </a:solidFill>
            </a:endParaRPr>
          </a:p>
        </p:txBody>
      </p:sp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C204ED2A-E340-3443-946E-B7DDAC0FAF8F}"/>
              </a:ext>
            </a:extLst>
          </p:cNvPr>
          <p:cNvGrpSpPr/>
          <p:nvPr/>
        </p:nvGrpSpPr>
        <p:grpSpPr>
          <a:xfrm>
            <a:off x="229954" y="0"/>
            <a:ext cx="11962046" cy="1453662"/>
            <a:chOff x="206691" y="-1"/>
            <a:chExt cx="11962046" cy="1238451"/>
          </a:xfrm>
        </p:grpSpPr>
        <p:pic>
          <p:nvPicPr>
            <p:cNvPr id="9" name="Picture 8" descr="C:\Users\ptsigou\AppData\Local\Microsoft\Windows\INetCache\Content.Outlook\SWIQT2DJ\Greek_colored.jp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691" y="251534"/>
              <a:ext cx="2392130" cy="710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10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07"/>
            <a:stretch/>
          </p:blipFill>
          <p:spPr bwMode="auto">
            <a:xfrm>
              <a:off x="9917028" y="-1"/>
              <a:ext cx="2251709" cy="12384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Ορθογώνιο 6">
              <a:extLst>
                <a:ext uri="{FF2B5EF4-FFF2-40B4-BE49-F238E27FC236}">
                  <a16:creationId xmlns:a16="http://schemas.microsoft.com/office/drawing/2014/main" id="{F05CD701-8B32-A14B-932A-A8CA33539E9A}"/>
                </a:ext>
              </a:extLst>
            </p:cNvPr>
            <p:cNvSpPr/>
            <p:nvPr/>
          </p:nvSpPr>
          <p:spPr>
            <a:xfrm>
              <a:off x="3088639" y="366398"/>
              <a:ext cx="704194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l-GR" sz="2400" b="1" dirty="0">
                  <a:solidFill>
                    <a:srgbClr val="CE161D"/>
                  </a:solidFill>
                  <a:latin typeface="Candara" panose="020E0502030303020204" pitchFamily="34" charset="0"/>
                </a:rPr>
                <a:t>ΠΑΝΕΛΛΗΝΙΟ ΜΑΘΗΤΙΚΟ ΣΥΝΕΔΡΙΟ </a:t>
              </a:r>
              <a:endParaRPr lang="el-GR" sz="2400" dirty="0">
                <a:solidFill>
                  <a:srgbClr val="CE161D"/>
                </a:solidFill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643354">
            <a:off x="903617" y="1826055"/>
            <a:ext cx="4488416" cy="43655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7443" y="5979179"/>
            <a:ext cx="22661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chemeClr val="bg1"/>
                </a:solidFill>
              </a:rPr>
              <a:t>Αθηνά Λι, ΙΒ2</a:t>
            </a:r>
            <a:r>
              <a:rPr lang="en-US" sz="1200" dirty="0">
                <a:solidFill>
                  <a:schemeClr val="bg1"/>
                </a:solidFill>
              </a:rPr>
              <a:t>,</a:t>
            </a:r>
            <a:r>
              <a:rPr lang="el-GR" sz="1200" dirty="0">
                <a:solidFill>
                  <a:schemeClr val="bg1"/>
                </a:solidFill>
              </a:rPr>
              <a:t> Κολλέγιο Ψυχικού</a:t>
            </a:r>
          </a:p>
        </p:txBody>
      </p:sp>
    </p:spTree>
    <p:extLst>
      <p:ext uri="{BB962C8B-B14F-4D97-AF65-F5344CB8AC3E}">
        <p14:creationId xmlns:p14="http://schemas.microsoft.com/office/powerpoint/2010/main" val="250471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Τα ταξίδια του Ηροδότου</a:t>
            </a:r>
          </a:p>
        </p:txBody>
      </p:sp>
      <p:pic>
        <p:nvPicPr>
          <p:cNvPr id="2050" name="Picture 2" descr="Ηροδότου Ιστορίες, 1η ενότητα: Προοίμιο Ι, 1-5,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97484"/>
            <a:ext cx="10248900" cy="408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87700" y="5562600"/>
            <a:ext cx="3009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Χάρτης ταξιδιών Ηροδότου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http://users.sch.gr</a:t>
            </a:r>
            <a:r>
              <a:rPr kumimoji="0" lang="el-G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91732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76AAC3D-02C1-48EF-B2AC-79A51F3FC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05" y="334288"/>
            <a:ext cx="11961389" cy="1237595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49282" y="3119100"/>
            <a:ext cx="7027682" cy="34046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ΤΑ ΑΙΤΙΑ ΤΩΝ ΕΛΛΗΝΟΠΕΡΣΙΚΩΝ ΠΟΛΕΜΩΝ </a:t>
            </a:r>
          </a:p>
          <a:p>
            <a:pPr marL="0" indent="0">
              <a:buNone/>
            </a:pPr>
            <a: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ΟΙ ΝΟΥΒΕΛΕΣ ΤΟΥ ΗΡΟΔΟΤΟΥ</a:t>
            </a:r>
            <a:endParaRPr lang="el-GR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8F366C-5753-4926-B9A3-F0102C1B2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608" y="1656584"/>
            <a:ext cx="11211516" cy="13778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DA3152-F583-4E05-80C2-133E0777AA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608" y="2916343"/>
            <a:ext cx="4005419" cy="394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31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1096706"/>
            <a:ext cx="10230728" cy="1157328"/>
          </a:xfrm>
        </p:spPr>
        <p:txBody>
          <a:bodyPr>
            <a:normAutofit/>
          </a:bodyPr>
          <a:lstStyle/>
          <a:p>
            <a:r>
              <a:rPr lang="el-G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ΘΕΜΑΤΑ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32302" y="1347814"/>
            <a:ext cx="10059896" cy="4413479"/>
          </a:xfrm>
        </p:spPr>
        <p:txBody>
          <a:bodyPr>
            <a:normAutofit/>
          </a:bodyPr>
          <a:lstStyle/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l-GR" sz="3200" spc="-90" dirty="0">
                <a:solidFill>
                  <a:schemeClr val="bg1"/>
                </a:solidFill>
                <a:latin typeface="Times New Roman" panose="02020603050405020304" pitchFamily="18" charset="0"/>
              </a:rPr>
              <a:t>Τα αίτια των ελληνοπερσικών πολέμων κατά τον Ηρόδοτο</a:t>
            </a:r>
          </a:p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l-GR" sz="3200" spc="-90" dirty="0">
                <a:solidFill>
                  <a:schemeClr val="bg1"/>
                </a:solidFill>
                <a:latin typeface="Times New Roman" panose="02020603050405020304" pitchFamily="18" charset="0"/>
              </a:rPr>
              <a:t>Οι διαφορετικοί κόσμοι του Κροίσου και του Σόλωνα.</a:t>
            </a:r>
          </a:p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l-GR" sz="3200" spc="-90" dirty="0">
                <a:solidFill>
                  <a:schemeClr val="bg1"/>
                </a:solidFill>
                <a:latin typeface="Times New Roman" panose="02020603050405020304" pitchFamily="18" charset="0"/>
              </a:rPr>
              <a:t>Ο εξελληνισμός του Κροίσου.</a:t>
            </a:r>
          </a:p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l-GR" sz="3200" spc="-90" dirty="0">
                <a:solidFill>
                  <a:schemeClr val="bg1"/>
                </a:solidFill>
                <a:latin typeface="Times New Roman" panose="02020603050405020304" pitchFamily="18" charset="0"/>
              </a:rPr>
              <a:t>Η πολιτιστική αλληλεπίδραση μεταξύ Ανατολής και Δύσης</a:t>
            </a:r>
            <a:r>
              <a:rPr lang="el-GR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  <a:endParaRPr lang="el-G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57F3BD-16BF-4140-84C1-916F9B8A5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33" y="204584"/>
            <a:ext cx="11961389" cy="1321151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ABC158C3-CFBD-4959-8FD4-561EEE14C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33" y="1436335"/>
            <a:ext cx="1743598" cy="1711068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017E6123-D7A1-42A8-8125-E5C72C3383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4599" y="4769071"/>
            <a:ext cx="3050198" cy="226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31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D093A1-C932-4A3B-AED5-CAF9FBFB6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515" y="14950"/>
            <a:ext cx="11967485" cy="13168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1AB2CB-8144-4EB0-9C0E-3B708B88B548}"/>
              </a:ext>
            </a:extLst>
          </p:cNvPr>
          <p:cNvSpPr txBox="1"/>
          <p:nvPr/>
        </p:nvSpPr>
        <p:spPr>
          <a:xfrm>
            <a:off x="470385" y="5893792"/>
            <a:ext cx="252163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A6312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hlinkClick r:id="rId3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Σοφοκλής Μαρκιανός</a:t>
            </a:r>
            <a:endParaRPr kumimoji="0" lang="el-GR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hlinkClick r:id="rId3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94CE67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(impschool.gr)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415A29-C34F-4300-BA28-8DA731769600}"/>
              </a:ext>
            </a:extLst>
          </p:cNvPr>
          <p:cNvSpPr txBox="1"/>
          <p:nvPr/>
        </p:nvSpPr>
        <p:spPr>
          <a:xfrm>
            <a:off x="8763101" y="5884402"/>
            <a:ext cx="252163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hlinkClick r:id="rId4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Η διδασκαλία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των ιστοριών του Ηροδότου </a:t>
            </a: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/>
            </a:r>
            <a:b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94CE67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(</a:t>
            </a: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srgbClr val="94CE67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)Βιβλιο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94CE67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net.gr)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00CA9F-BAF1-42A8-943C-537F78435AC9}"/>
              </a:ext>
            </a:extLst>
          </p:cNvPr>
          <p:cNvSpPr txBox="1"/>
          <p:nvPr/>
        </p:nvSpPr>
        <p:spPr>
          <a:xfrm>
            <a:off x="457992" y="4016642"/>
            <a:ext cx="13498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Ηρόδοτος</a:t>
            </a: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hlinkClick r:id="" action="ppaction://noaction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94CE67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" action="ppaction://noaction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(historiarex.com)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94CE67">
                  <a:lumMod val="60000"/>
                  <a:lumOff val="4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Εικόνα 1">
            <a:extLst>
              <a:ext uri="{FF2B5EF4-FFF2-40B4-BE49-F238E27FC236}">
                <a16:creationId xmlns:a16="http://schemas.microsoft.com/office/drawing/2014/main" id="{CBD0B8AD-4F88-49C2-A10B-E59D8AD5C7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7666" y="4487227"/>
            <a:ext cx="1272792" cy="1523289"/>
          </a:xfrm>
          <a:prstGeom prst="rect">
            <a:avLst/>
          </a:prstGeom>
        </p:spPr>
      </p:pic>
      <p:pic>
        <p:nvPicPr>
          <p:cNvPr id="17" name="Εικόνα 3">
            <a:extLst>
              <a:ext uri="{FF2B5EF4-FFF2-40B4-BE49-F238E27FC236}">
                <a16:creationId xmlns:a16="http://schemas.microsoft.com/office/drawing/2014/main" id="{B6C4B968-7A67-4FC5-8649-54C822DA80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78883" y="4433300"/>
            <a:ext cx="1113278" cy="1637174"/>
          </a:xfrm>
          <a:prstGeom prst="rect">
            <a:avLst/>
          </a:prstGeom>
        </p:spPr>
      </p:pic>
      <p:pic>
        <p:nvPicPr>
          <p:cNvPr id="19" name="Εικόνα 10">
            <a:extLst>
              <a:ext uri="{FF2B5EF4-FFF2-40B4-BE49-F238E27FC236}">
                <a16:creationId xmlns:a16="http://schemas.microsoft.com/office/drawing/2014/main" id="{A337D2A0-2B50-4712-9CC0-17248D9420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9327" y="1162100"/>
            <a:ext cx="1503947" cy="2896687"/>
          </a:xfrm>
          <a:prstGeom prst="rect">
            <a:avLst/>
          </a:prstGeom>
        </p:spPr>
      </p:pic>
      <p:pic>
        <p:nvPicPr>
          <p:cNvPr id="22" name="Εικόνα 13">
            <a:extLst>
              <a:ext uri="{FF2B5EF4-FFF2-40B4-BE49-F238E27FC236}">
                <a16:creationId xmlns:a16="http://schemas.microsoft.com/office/drawing/2014/main" id="{C250BFA3-706C-4296-879B-80A0CB650A0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18680"/>
          <a:stretch/>
        </p:blipFill>
        <p:spPr>
          <a:xfrm>
            <a:off x="6672633" y="1574780"/>
            <a:ext cx="2121173" cy="1391192"/>
          </a:xfrm>
          <a:prstGeom prst="rect">
            <a:avLst/>
          </a:prstGeom>
        </p:spPr>
      </p:pic>
      <p:pic>
        <p:nvPicPr>
          <p:cNvPr id="23" name="Εικόνα 14">
            <a:extLst>
              <a:ext uri="{FF2B5EF4-FFF2-40B4-BE49-F238E27FC236}">
                <a16:creationId xmlns:a16="http://schemas.microsoft.com/office/drawing/2014/main" id="{4D4BA85A-3CF9-4B91-80D0-C01D53F8134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40502"/>
          <a:stretch/>
        </p:blipFill>
        <p:spPr>
          <a:xfrm>
            <a:off x="9271040" y="2270376"/>
            <a:ext cx="1656184" cy="171405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68489" y="1185908"/>
            <a:ext cx="704890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Η αντικειμενικότητα του Ηροδότου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Μυθικές αιτίες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Οι Φοίνικες 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(περσική εκδοχή)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Άλλοι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(φοινικική εκδοχή)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Ιστορικές αιτίες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Επίθεση του Κροίσου στη Μ. Ασία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(Βασιλιάς της Λυδίας)</a:t>
            </a: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1AB2CB-8144-4EB0-9C0E-3B708B88B548}"/>
              </a:ext>
            </a:extLst>
          </p:cNvPr>
          <p:cNvSpPr txBox="1"/>
          <p:nvPr/>
        </p:nvSpPr>
        <p:spPr>
          <a:xfrm>
            <a:off x="6272174" y="3240561"/>
            <a:ext cx="252163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hlinkClick r:id="rId3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srgbClr val="EA631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Αρχαίοι Φοίνικες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A631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(phoeniciaforever.weebly.com)</a:t>
            </a: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srgbClr val="EA631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A6312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hlinkClick r:id="rId3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3415A29-C34F-4300-BA28-8DA731769600}"/>
              </a:ext>
            </a:extLst>
          </p:cNvPr>
          <p:cNvSpPr txBox="1"/>
          <p:nvPr/>
        </p:nvSpPr>
        <p:spPr>
          <a:xfrm>
            <a:off x="9282303" y="3777804"/>
            <a:ext cx="17928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hlinkClick r:id="rId4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Κροίσος </a:t>
            </a:r>
            <a:endParaRPr kumimoji="0" lang="el-GR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hlinkClick r:id="rId4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srgbClr val="94CE67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(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94CE67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pixels.com</a:t>
            </a: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srgbClr val="94CE67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)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94CE67">
                  <a:lumMod val="60000"/>
                  <a:lumOff val="4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hlinkClick r:id="rId4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75248" y="4164385"/>
            <a:ext cx="662473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Κατά την άποψη του καθηγητή Σοφοκλή Μαρκιανού τα αίτια των ελληνοπερσικών πολέμων δεν πρέπει να αναζητηθούν: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Στη βουλιμία των Περσών να επεκταθούν στην ελληνική χερσόνησο.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Στη διαρκή σύγκρουση ανάμεσα στην ύλη και το πνεύμα.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91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57F3BD-16BF-4140-84C1-916F9B8A5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33" y="0"/>
            <a:ext cx="11961389" cy="132115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83873" y="979187"/>
            <a:ext cx="72195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Κοσμοθεωρίες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του Λυδού Κροίσου και του Έλληνα σοφού Σόλωνα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943" y="1072324"/>
            <a:ext cx="1898779" cy="18402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6807" y="1739008"/>
            <a:ext cx="2014570" cy="20944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D0BA2B2-799D-4013-A7C5-6691442E4B13}"/>
              </a:ext>
            </a:extLst>
          </p:cNvPr>
          <p:cNvSpPr txBox="1"/>
          <p:nvPr/>
        </p:nvSpPr>
        <p:spPr>
          <a:xfrm>
            <a:off x="4637427" y="2774398"/>
            <a:ext cx="333104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Τέλλος</a:t>
            </a:r>
            <a:r>
              <a:rPr kumimoji="0" lang="el-G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ο Αθηναίος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Κριτήρια: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Μέτρο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Ένδοξος θάνατος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Υστεροφημία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8884" y="1732643"/>
            <a:ext cx="986784" cy="11854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6090" y="4272697"/>
            <a:ext cx="2717519" cy="194700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388497" y="4521952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Κλέοβις και Βίτων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Κριτήρια: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Ευπορία και αυτάρκεια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Δόξα από νίκες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σε αθλητικούς αγώνες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Μακάριος θάνατος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Υστεροφημία</a:t>
            </a:r>
          </a:p>
        </p:txBody>
      </p:sp>
      <p:cxnSp>
        <p:nvCxnSpPr>
          <p:cNvPr id="15" name="Ευθύγραμμο βέλος σύνδεσης 15">
            <a:extLst>
              <a:ext uri="{FF2B5EF4-FFF2-40B4-BE49-F238E27FC236}">
                <a16:creationId xmlns:a16="http://schemas.microsoft.com/office/drawing/2014/main" id="{D3179B40-1907-42D5-A467-2B95B08B6097}"/>
              </a:ext>
            </a:extLst>
          </p:cNvPr>
          <p:cNvCxnSpPr>
            <a:cxnSpLocks/>
          </p:cNvCxnSpPr>
          <p:nvPr/>
        </p:nvCxnSpPr>
        <p:spPr>
          <a:xfrm flipH="1">
            <a:off x="7040933" y="2230878"/>
            <a:ext cx="1725874" cy="302841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lgDash"/>
            <a:miter lim="800000"/>
            <a:headEnd type="none" w="med" len="med"/>
            <a:tailEnd type="triangle" w="med" len="med"/>
          </a:ln>
          <a:effectLst/>
        </p:spPr>
      </p:cxnSp>
      <p:cxnSp>
        <p:nvCxnSpPr>
          <p:cNvPr id="17" name="Ευθύγραμμο βέλος σύνδεσης 15">
            <a:extLst>
              <a:ext uri="{FF2B5EF4-FFF2-40B4-BE49-F238E27FC236}">
                <a16:creationId xmlns:a16="http://schemas.microsoft.com/office/drawing/2014/main" id="{D3179B40-1907-42D5-A467-2B95B08B6097}"/>
              </a:ext>
            </a:extLst>
          </p:cNvPr>
          <p:cNvCxnSpPr>
            <a:cxnSpLocks/>
          </p:cNvCxnSpPr>
          <p:nvPr/>
        </p:nvCxnSpPr>
        <p:spPr>
          <a:xfrm flipH="1">
            <a:off x="7592041" y="3224499"/>
            <a:ext cx="1174767" cy="1270711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lgDash"/>
            <a:miter lim="800000"/>
            <a:headEnd type="none" w="med" len="med"/>
            <a:tailEnd type="triangle" w="med" len="med"/>
          </a:ln>
          <a:effectLst/>
        </p:spPr>
      </p:cxnSp>
      <p:sp>
        <p:nvSpPr>
          <p:cNvPr id="20" name="Rectangle 19"/>
          <p:cNvSpPr/>
          <p:nvPr/>
        </p:nvSpPr>
        <p:spPr>
          <a:xfrm>
            <a:off x="471777" y="5184218"/>
            <a:ext cx="545224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l-G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20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Η ευτυχία δεν </a:t>
            </a:r>
            <a:r>
              <a:rPr kumimoji="0" lang="el-GR" sz="2000" b="0" i="0" u="none" strike="noStrike" kern="1200" cap="none" spc="-7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προσμετράται</a:t>
            </a:r>
            <a:r>
              <a:rPr kumimoji="0" lang="el-GR" sz="20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σε υλικά αγαθά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20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Εμπλουτίζεται η σημασία της λέξης </a:t>
            </a:r>
            <a:r>
              <a:rPr kumimoji="0" lang="el-GR" sz="2000" b="1" i="1" u="none" strike="noStrike" kern="1200" cap="none" spc="-7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ὄλβιος</a:t>
            </a:r>
            <a:r>
              <a:rPr kumimoji="0" lang="el-GR" sz="2000" b="1" i="1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Συσχετισμός με την </a:t>
            </a:r>
            <a:r>
              <a:rPr kumimoji="0" lang="el-GR" sz="2000" b="1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ευδαιμονία.</a:t>
            </a:r>
            <a:endParaRPr kumimoji="0" lang="el-GR" sz="2000" b="1" i="0" u="none" strike="noStrike" kern="1200" cap="none" spc="-7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845A6423-5E26-41F6-A2F7-0598CCDC4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5519" y="3217693"/>
            <a:ext cx="2584747" cy="158998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77CB734-D3E5-476A-A030-5340A869723E}"/>
              </a:ext>
            </a:extLst>
          </p:cNvPr>
          <p:cNvSpPr txBox="1"/>
          <p:nvPr/>
        </p:nvSpPr>
        <p:spPr>
          <a:xfrm>
            <a:off x="-402505" y="2705041"/>
            <a:ext cx="306791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AAF172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  <a:hlinkClick r:id="rId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/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AAF172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  <a:hlinkClick r:id="rId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</a:b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Κροίσος </a:t>
            </a:r>
            <a:endParaRPr kumimoji="0" lang="el-GR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  <a:hlinkClick r:id="rId8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srgbClr val="AAF172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  <a:hlinkClick r:id="rId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(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AAF172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  <a:hlinkClick r:id="rId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Ancient World Magazine</a:t>
            </a: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srgbClr val="AAF172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  <a:hlinkClick r:id="rId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)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AAF172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  <a:hlinkClick r:id="rId8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D718CC-F80D-46A6-B7DB-8E1A4BB38697}"/>
              </a:ext>
            </a:extLst>
          </p:cNvPr>
          <p:cNvSpPr txBox="1"/>
          <p:nvPr/>
        </p:nvSpPr>
        <p:spPr>
          <a:xfrm>
            <a:off x="9121130" y="3821972"/>
            <a:ext cx="14755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Σόλων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7F19A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/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7F19A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(Classical Wisdom)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4286F3-C063-4649-A4C9-1BC18D5D5A0B}"/>
              </a:ext>
            </a:extLst>
          </p:cNvPr>
          <p:cNvSpPr txBox="1"/>
          <p:nvPr/>
        </p:nvSpPr>
        <p:spPr>
          <a:xfrm>
            <a:off x="782380" y="4762544"/>
            <a:ext cx="469925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Η επίσκεψη στο </a:t>
            </a: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Ναό</a:t>
            </a: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του Ασκληπιού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John William Waterhouse</a:t>
            </a: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r>
              <a:rPr kumimoji="0" lang="en-US" sz="1000" b="0" i="0" u="sng" strike="noStrike" kern="1200" cap="none" spc="0" normalizeH="0" baseline="0" noProof="0" dirty="0">
                <a:ln>
                  <a:noFill/>
                </a:ln>
                <a:solidFill>
                  <a:srgbClr val="AAF17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/>
            </a:r>
            <a:br>
              <a:rPr kumimoji="0" lang="en-US" sz="1000" b="0" i="0" u="sng" strike="noStrike" kern="1200" cap="none" spc="0" normalizeH="0" baseline="0" noProof="0" dirty="0">
                <a:ln>
                  <a:noFill/>
                </a:ln>
                <a:solidFill>
                  <a:srgbClr val="AAF17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</a:br>
            <a:r>
              <a:rPr kumimoji="0" lang="el-GR" sz="1000" b="0" i="0" u="sng" strike="noStrike" kern="1200" cap="none" spc="0" normalizeH="0" baseline="0" noProof="0" dirty="0">
                <a:ln>
                  <a:noFill/>
                </a:ln>
                <a:solidFill>
                  <a:srgbClr val="AAF17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(</a:t>
            </a:r>
            <a:r>
              <a:rPr kumimoji="0" lang="en-US" sz="1000" b="0" i="0" u="sng" strike="noStrike" kern="1200" cap="none" spc="0" normalizeH="0" baseline="0" noProof="0" dirty="0" err="1">
                <a:ln>
                  <a:noFill/>
                </a:ln>
                <a:solidFill>
                  <a:srgbClr val="AAF17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dictyo</a:t>
            </a:r>
            <a:r>
              <a:rPr kumimoji="0" lang="el-GR" sz="1000" b="0" i="0" u="sng" strike="noStrike" kern="1200" cap="none" spc="0" normalizeH="0" baseline="0" noProof="0" dirty="0">
                <a:ln>
                  <a:noFill/>
                </a:ln>
                <a:solidFill>
                  <a:srgbClr val="AAF17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kumimoji="0" lang="en-US" sz="1000" b="0" i="0" u="sng" strike="noStrike" kern="1200" cap="none" spc="0" normalizeH="0" baseline="0" noProof="0" dirty="0">
                <a:ln>
                  <a:noFill/>
                </a:ln>
                <a:solidFill>
                  <a:srgbClr val="AAF17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/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l-GR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AAA0110-72D4-4B5E-BB3E-139061EF2758}"/>
              </a:ext>
            </a:extLst>
          </p:cNvPr>
          <p:cNvSpPr txBox="1"/>
          <p:nvPr/>
        </p:nvSpPr>
        <p:spPr>
          <a:xfrm>
            <a:off x="9068424" y="6059039"/>
            <a:ext cx="219284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srgbClr val="F1F3F4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  <a:hlinkClick r:id="rId11"/>
              </a:rPr>
              <a:t/>
            </a:r>
            <a:b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srgbClr val="F1F3F4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  <a:hlinkClick r:id="rId11"/>
              </a:rPr>
            </a:br>
            <a:r>
              <a:rPr kumimoji="0" lang="el-G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Κλέοβις</a:t>
            </a: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και Βίτων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(Jean Bardin) 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1F3F4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  <a:hlinkClick r:id="" action="ppaction://noaction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1F3F4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  <a:hlinkClick r:id="" action="ppaction://noaction"/>
              </a:rPr>
              <a:t>(Wikipedia.org)</a:t>
            </a:r>
            <a:endParaRPr kumimoji="0" lang="el-GR" sz="1000" b="0" i="0" u="none" strike="noStrike" kern="1200" cap="none" spc="0" normalizeH="0" baseline="0" noProof="0" dirty="0">
              <a:ln>
                <a:noFill/>
              </a:ln>
              <a:solidFill>
                <a:srgbClr val="F1F3F4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  <a:hlinkClick r:id="rId11"/>
            </a:endParaRPr>
          </a:p>
        </p:txBody>
      </p:sp>
    </p:spTree>
    <p:extLst>
      <p:ext uri="{BB962C8B-B14F-4D97-AF65-F5344CB8AC3E}">
        <p14:creationId xmlns:p14="http://schemas.microsoft.com/office/powerpoint/2010/main" val="169671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57F3BD-16BF-4140-84C1-916F9B8A5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33" y="204584"/>
            <a:ext cx="11961389" cy="13211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777DF04-789F-42D4-AF93-8ED8EFB38269}"/>
              </a:ext>
            </a:extLst>
          </p:cNvPr>
          <p:cNvSpPr txBox="1"/>
          <p:nvPr/>
        </p:nvSpPr>
        <p:spPr>
          <a:xfrm>
            <a:off x="2443851" y="1525735"/>
            <a:ext cx="773706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Ο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Κροίσος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Κατανοεί πλέον τα ηθικά διδάγματα του Σόλωνα.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Διδάσκεται τη λογική και την αλήθεια και γίνεται συνετός και σεμνός.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Αποδέχεται τη σωτηρία του ως προσφορά από τον Απόλλωνα.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Ο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Κύρος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τού χαρίζει την ζωή, αλλάζοντας τον τρόπο της σκέψης του.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Ο «εξελληνισμένος» Κροίσος γίνεται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φορέας του ελληνικού πνεύματος.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F17C5220-0608-40C1-9A78-EDB9C567B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017" y="1307050"/>
            <a:ext cx="1995834" cy="2825563"/>
          </a:xfrm>
          <a:prstGeom prst="rect">
            <a:avLst/>
          </a:prstGeom>
        </p:spPr>
      </p:pic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A7BF6550-043B-4A55-A670-98C5BF978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9662" y="2878880"/>
            <a:ext cx="2051599" cy="316455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1978769-535E-48AD-9939-E41205EE129F}"/>
              </a:ext>
            </a:extLst>
          </p:cNvPr>
          <p:cNvSpPr txBox="1"/>
          <p:nvPr/>
        </p:nvSpPr>
        <p:spPr>
          <a:xfrm>
            <a:off x="0" y="4132613"/>
            <a:ext cx="29480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Ο Κροίσος ενώπιον του </a:t>
            </a:r>
            <a:r>
              <a:rPr kumimoji="0" lang="el-GR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Κ</a:t>
            </a:r>
            <a:r>
              <a:rPr lang="el-GR" sz="1000" noProof="0" dirty="0">
                <a:solidFill>
                  <a:prstClr val="black"/>
                </a:solidFill>
                <a:latin typeface="Calibri" panose="020F0502020204030204"/>
              </a:rPr>
              <a:t>ύ</a:t>
            </a:r>
            <a:r>
              <a:rPr kumimoji="0" lang="el-GR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ρου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94CE67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/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94CE67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94CE67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1000" b="0" i="0" u="sng" strike="noStrike" kern="1200" cap="none" spc="0" normalizeH="0" baseline="0" noProof="0" dirty="0">
                <a:ln>
                  <a:noFill/>
                </a:ln>
                <a:solidFill>
                  <a:srgbClr val="94CE67">
                    <a:lumMod val="60000"/>
                    <a:lumOff val="4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Wikipedia.org)</a:t>
            </a:r>
            <a:endParaRPr kumimoji="0" lang="el-GR" sz="1000" b="0" i="0" u="none" strike="noStrike" kern="1200" cap="none" spc="0" normalizeH="0" baseline="0" noProof="0" dirty="0">
              <a:ln>
                <a:noFill/>
              </a:ln>
              <a:solidFill>
                <a:srgbClr val="94CE67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3A217C-7FD0-4C70-BAFC-73F79A36AD3A}"/>
              </a:ext>
            </a:extLst>
          </p:cNvPr>
          <p:cNvSpPr txBox="1"/>
          <p:nvPr/>
        </p:nvSpPr>
        <p:spPr>
          <a:xfrm>
            <a:off x="7585364" y="5982415"/>
            <a:ext cx="609797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Ο βασιλιάς Κροίσος στην πυρά,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αττικός αμφορέας του 5ου π.Χ. αιώνα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srgbClr val="94CE67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</a:t>
            </a: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srgbClr val="94CE67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5" tooltip="Μουσείο του Λούβρου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Μουσείο του Λούβρου</a:t>
            </a: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srgbClr val="94CE67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 </a:t>
            </a: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srgbClr val="94CE67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6" tooltip="Παρίσι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Παρίσι</a:t>
            </a: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srgbClr val="94CE67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  <a:endParaRPr kumimoji="0" lang="el-GR" sz="1000" b="0" i="0" u="none" strike="noStrike" kern="1200" cap="none" spc="0" normalizeH="0" baseline="0" noProof="0" dirty="0">
              <a:ln>
                <a:noFill/>
              </a:ln>
              <a:solidFill>
                <a:srgbClr val="94CE67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903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57F3BD-16BF-4140-84C1-916F9B8A5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33" y="204584"/>
            <a:ext cx="11961389" cy="13211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5DE06B-7809-4593-A513-887FD14B743E}"/>
              </a:ext>
            </a:extLst>
          </p:cNvPr>
          <p:cNvSpPr txBox="1"/>
          <p:nvPr/>
        </p:nvSpPr>
        <p:spPr>
          <a:xfrm>
            <a:off x="93534" y="1797722"/>
            <a:ext cx="7629630" cy="60785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Πολιτιστική αλληλεπίδραση μεταξύ Ανατολής και Δύσης</a:t>
            </a:r>
            <a:r>
              <a:rPr kumimoji="0" lang="el-GR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23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Πολιτιστική ανάπτυξη </a:t>
            </a:r>
            <a:r>
              <a:rPr kumimoji="0" lang="el-GR" sz="2300" b="1" i="1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Μεγάλης Ελλάδας</a:t>
            </a:r>
            <a:r>
              <a:rPr kumimoji="0" lang="el-GR" sz="23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l-GR" sz="23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(6</a:t>
            </a:r>
            <a:r>
              <a:rPr kumimoji="0" lang="el-GR" sz="2300" b="0" i="0" u="none" strike="noStrike" kern="1200" cap="none" spc="-8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ος</a:t>
            </a:r>
            <a:r>
              <a:rPr kumimoji="0" lang="el-GR" sz="23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αι. π.Χ.)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23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Δημιουργία </a:t>
            </a:r>
            <a:r>
              <a:rPr kumimoji="0" lang="el-GR" sz="2300" b="1" i="1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κοινού πολιτισμού </a:t>
            </a:r>
            <a:r>
              <a:rPr kumimoji="0" lang="el-GR" sz="23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στις </a:t>
            </a:r>
            <a:r>
              <a:rPr kumimoji="0" lang="el-GR" sz="2300" b="1" i="1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πόλεις της Μ. Ασίας</a:t>
            </a:r>
            <a:endParaRPr kumimoji="0" lang="el-GR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23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Εξελληνισμός της Λυδίας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l-GR" sz="23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l-GR" sz="23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l-GR" sz="23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l-GR" sz="23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l-GR" sz="23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3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			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3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							 </a:t>
            </a:r>
            <a:r>
              <a:rPr kumimoji="0" lang="el-G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Χάρτης Μ. Ασίας (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http://asiaminor.ehw.gr</a:t>
            </a:r>
            <a:r>
              <a:rPr kumimoji="0" lang="el-G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l-GR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C9E0F8A9-2C63-444F-846A-F43171D0A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8446" y="2185060"/>
            <a:ext cx="4166475" cy="30340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992F38-C7B2-4821-BBCC-5A7DD5CFD75F}"/>
              </a:ext>
            </a:extLst>
          </p:cNvPr>
          <p:cNvSpPr txBox="1"/>
          <p:nvPr/>
        </p:nvSpPr>
        <p:spPr>
          <a:xfrm>
            <a:off x="7904725" y="5491102"/>
            <a:ext cx="40465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Ο Ναός της </a:t>
            </a:r>
            <a:r>
              <a:rPr lang="el-GR" sz="1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Αρτέμιδος </a:t>
            </a:r>
            <a:r>
              <a:rPr kumimoji="0" lang="el-GR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στις </a:t>
            </a:r>
            <a:r>
              <a:rPr kumimoji="0" lang="el-G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Σάρδεις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srgbClr val="94CE67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94CE67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picfair.com</a:t>
            </a: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srgbClr val="94CE67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026" name="Picture 2" descr="Μεγάλη διαδικτυακή εγκυκλοπαίδεια της Μικράς Ασίας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007" y="3702087"/>
            <a:ext cx="3151164" cy="260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314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76AAC3D-02C1-48EF-B2AC-79A51F3FC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05" y="334288"/>
            <a:ext cx="11961389" cy="1237595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62844" y="3119100"/>
            <a:ext cx="6614120" cy="34046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 διάλογος των πολιτευμάτων στον Ηρόδοτο (Γ΄ 80-83)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8F366C-5753-4926-B9A3-F0102C1B2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608" y="1656584"/>
            <a:ext cx="11211516" cy="13778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DA3152-F583-4E05-80C2-133E0777AA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608" y="2916343"/>
            <a:ext cx="4005419" cy="394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68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415A29-C34F-4300-BA28-8DA731769600}"/>
              </a:ext>
            </a:extLst>
          </p:cNvPr>
          <p:cNvSpPr txBox="1"/>
          <p:nvPr/>
        </p:nvSpPr>
        <p:spPr>
          <a:xfrm>
            <a:off x="685801" y="6134682"/>
            <a:ext cx="29577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"/>
              </a:rPr>
              <a:t>https://el.wikipedia.org/</a:t>
            </a: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D093A1-C932-4A3B-AED5-CAF9FBFB6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57" y="20883"/>
            <a:ext cx="11967485" cy="1316850"/>
          </a:xfrm>
          <a:prstGeom prst="rect">
            <a:avLst/>
          </a:prstGeom>
        </p:spPr>
      </p:pic>
      <p:pic>
        <p:nvPicPr>
          <p:cNvPr id="14" name="Picture 4" descr="Δαρείος">
            <a:extLst>
              <a:ext uri="{FF2B5EF4-FFF2-40B4-BE49-F238E27FC236}">
                <a16:creationId xmlns:a16="http://schemas.microsoft.com/office/drawing/2014/main" id="{A2993AE7-AD0F-4250-8901-BB0BBD341BE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147266"/>
            <a:ext cx="3103841" cy="455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C9368A-59CA-4B59-8FB3-E2A9FBE63A8E}"/>
              </a:ext>
            </a:extLst>
          </p:cNvPr>
          <p:cNvSpPr txBox="1"/>
          <p:nvPr/>
        </p:nvSpPr>
        <p:spPr>
          <a:xfrm>
            <a:off x="1344422" y="5673017"/>
            <a:ext cx="1786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104C7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Δαρείος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104C7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ΙΣΤΟΡΙΑ ΕΛΛΗΝΙΚΗ ΚΑΙ ΠΑΓΚΟΣΜΙΑ : Η ΜΑΧΗ ΣΤΑ ΓΑΥΓΑΜΗΛΑ (331 π.Χ.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941" y="1604929"/>
            <a:ext cx="5968438" cy="409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833843" y="5708532"/>
            <a:ext cx="2708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104C7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Πέρσες τοξότες </a:t>
            </a: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srgbClr val="104C7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54019" y="6274339"/>
            <a:ext cx="225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/>
              </a:rPr>
              <a:t> www.users.sch.gr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14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984738"/>
            <a:ext cx="10230728" cy="815927"/>
          </a:xfrm>
        </p:spPr>
        <p:txBody>
          <a:bodyPr>
            <a:normAutofit/>
          </a:bodyPr>
          <a:lstStyle/>
          <a:p>
            <a:r>
              <a:rPr lang="el-GR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								ΘΕΜΑΤ</a:t>
            </a:r>
            <a:r>
              <a:rPr lang="de-DE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l-GR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6063552" y="15196885"/>
            <a:ext cx="5441609" cy="1174437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Clr>
                <a:schemeClr val="bg1"/>
              </a:buClr>
              <a:buNone/>
            </a:pPr>
            <a:r>
              <a:rPr lang="el-GR" sz="32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Ο διάλογος </a:t>
            </a:r>
            <a:r>
              <a:rPr lang="el-G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των πολιτευμάτων</a:t>
            </a:r>
            <a:r>
              <a:rPr lang="el-GR" sz="32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l-GR" sz="32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Οτάνης</a:t>
            </a:r>
            <a:r>
              <a:rPr lang="el-GR" sz="32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(ισονομία), </a:t>
            </a:r>
            <a:r>
              <a:rPr lang="el-GR" sz="32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Μεγάβυζος</a:t>
            </a:r>
            <a:r>
              <a:rPr lang="el-GR" sz="32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(ολιγαρχία) και Δαρείος (μοναρχία)</a:t>
            </a:r>
          </a:p>
          <a:p>
            <a:pPr marL="0" indent="0" algn="just">
              <a:buClr>
                <a:schemeClr val="bg1"/>
              </a:buClr>
              <a:buNone/>
            </a:pPr>
            <a:endParaRPr lang="el-GR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Clr>
                <a:schemeClr val="bg1"/>
              </a:buClr>
              <a:buNone/>
            </a:pPr>
            <a:endParaRPr lang="el-GR" sz="3200" b="0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Clr>
                <a:schemeClr val="bg1"/>
              </a:buClr>
              <a:buNone/>
            </a:pPr>
            <a:endParaRPr lang="el-GR" sz="3200" b="0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57F3BD-16BF-4140-84C1-916F9B8A5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33" y="-50946"/>
            <a:ext cx="11961389" cy="1321151"/>
          </a:xfrm>
          <a:prstGeom prst="rect">
            <a:avLst/>
          </a:prstGeom>
        </p:spPr>
      </p:pic>
      <p:pic>
        <p:nvPicPr>
          <p:cNvPr id="5122" name="Picture 2" descr="Αποτέλεσμα εικόνας για Δαρείο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603" y="2656739"/>
            <a:ext cx="8961120" cy="304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56603" y="2119875"/>
            <a:ext cx="9101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/>
              <a:t>ν</a:t>
            </a:r>
            <a:r>
              <a:rPr lang="el-GR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Οτάνης</a:t>
            </a: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(ισονομία)   </a:t>
            </a:r>
            <a:r>
              <a:rPr lang="el-GR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Μεγάβυζος</a:t>
            </a: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(ολιγαρχία)    </a:t>
            </a: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Δαρείος</a:t>
            </a: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(Μοναρχία)</a:t>
            </a:r>
            <a:endParaRPr lang="el-GR" dirty="0"/>
          </a:p>
        </p:txBody>
      </p:sp>
      <p:sp>
        <p:nvSpPr>
          <p:cNvPr id="9" name="TextBox 8"/>
          <p:cNvSpPr txBox="1"/>
          <p:nvPr/>
        </p:nvSpPr>
        <p:spPr>
          <a:xfrm>
            <a:off x="2729132" y="5781823"/>
            <a:ext cx="4698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bg1"/>
                </a:solidFill>
              </a:rPr>
              <a:t>Δαρείος, ο Μέγας Βασιλιάς των </a:t>
            </a:r>
            <a:r>
              <a:rPr lang="el-GR" b="1" dirty="0" err="1">
                <a:solidFill>
                  <a:schemeClr val="bg1"/>
                </a:solidFill>
              </a:rPr>
              <a:t>Αχαιμενιδών</a:t>
            </a:r>
            <a:r>
              <a:rPr lang="el-GR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  <a:hlinkClick r:id="rId4"/>
              </a:rPr>
              <a:t>https://faretra.info/</a:t>
            </a:r>
            <a:r>
              <a:rPr lang="el-GR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842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261652" y="2528569"/>
            <a:ext cx="5930347" cy="3677919"/>
          </a:xfrm>
        </p:spPr>
        <p:txBody>
          <a:bodyPr>
            <a:noAutofit/>
          </a:bodyPr>
          <a:lstStyle/>
          <a:p>
            <a:pPr lvl="1" algn="ctr"/>
            <a:r>
              <a:rPr lang="el-GR" sz="2000" b="1" dirty="0">
                <a:solidFill>
                  <a:schemeClr val="bg2"/>
                </a:solidFill>
                <a:latin typeface="Candara" panose="020E0502030303020204" pitchFamily="34" charset="0"/>
              </a:rPr>
              <a:t>     </a:t>
            </a:r>
            <a:endParaRPr lang="en-US" sz="2000" b="1" dirty="0">
              <a:solidFill>
                <a:schemeClr val="bg2"/>
              </a:solidFill>
              <a:latin typeface="Candara" panose="020E0502030303020204" pitchFamily="34" charset="0"/>
            </a:endParaRPr>
          </a:p>
          <a:p>
            <a:pPr lvl="1" algn="ctr"/>
            <a:r>
              <a:rPr lang="el-GR" sz="2000" b="1" dirty="0">
                <a:solidFill>
                  <a:schemeClr val="bg2"/>
                </a:solidFill>
                <a:latin typeface="Candara" panose="020E0502030303020204" pitchFamily="34" charset="0"/>
              </a:rPr>
              <a:t> ΜΑΘΗΤΕΣ - ΕΙΣΗΓΗΤΕΣ				</a:t>
            </a:r>
          </a:p>
          <a:p>
            <a:pPr marL="0" indent="0">
              <a:buNone/>
            </a:pPr>
            <a:r>
              <a:rPr lang="el-GR" sz="2000" b="1" dirty="0">
                <a:solidFill>
                  <a:schemeClr val="bg2"/>
                </a:solidFill>
                <a:latin typeface="Candara" panose="020E0502030303020204" pitchFamily="34" charset="0"/>
              </a:rPr>
              <a:t>Εμμανουήλ Αλευράς 	  Δέσποινα Μπακόλα</a:t>
            </a:r>
          </a:p>
          <a:p>
            <a:pPr marL="0" indent="0">
              <a:buNone/>
            </a:pPr>
            <a:r>
              <a:rPr lang="el-GR" sz="2000" b="1" dirty="0">
                <a:solidFill>
                  <a:schemeClr val="bg2"/>
                </a:solidFill>
                <a:latin typeface="Candara" panose="020E0502030303020204" pitchFamily="34" charset="0"/>
              </a:rPr>
              <a:t>Ελένη </a:t>
            </a:r>
            <a:r>
              <a:rPr lang="el-GR" sz="2000" b="1" dirty="0" smtClean="0">
                <a:solidFill>
                  <a:schemeClr val="bg2"/>
                </a:solidFill>
                <a:latin typeface="Candara" panose="020E0502030303020204" pitchFamily="34" charset="0"/>
              </a:rPr>
              <a:t>Δημητροπούλου</a:t>
            </a:r>
            <a:r>
              <a:rPr lang="el-GR" sz="2000" b="1" dirty="0">
                <a:solidFill>
                  <a:schemeClr val="bg2"/>
                </a:solidFill>
                <a:latin typeface="Candara" panose="020E0502030303020204" pitchFamily="34" charset="0"/>
              </a:rPr>
              <a:t>	  Άγγελος-Μάριος </a:t>
            </a:r>
            <a:r>
              <a:rPr lang="el-GR" sz="2000" b="1" dirty="0" err="1">
                <a:solidFill>
                  <a:schemeClr val="bg2"/>
                </a:solidFill>
                <a:latin typeface="Candara" panose="020E0502030303020204" pitchFamily="34" charset="0"/>
              </a:rPr>
              <a:t>Σιούλας</a:t>
            </a:r>
            <a:endParaRPr lang="el-GR" sz="2000" b="1" dirty="0">
              <a:solidFill>
                <a:schemeClr val="bg2"/>
              </a:solidFill>
              <a:latin typeface="Candara" panose="020E0502030303020204" pitchFamily="34" charset="0"/>
            </a:endParaRPr>
          </a:p>
          <a:p>
            <a:pPr marL="0" indent="0">
              <a:buNone/>
            </a:pPr>
            <a:r>
              <a:rPr lang="el-GR" sz="2000" b="1" dirty="0">
                <a:solidFill>
                  <a:schemeClr val="bg2"/>
                </a:solidFill>
                <a:latin typeface="Candara" panose="020E0502030303020204" pitchFamily="34" charset="0"/>
              </a:rPr>
              <a:t>Νίκη Μαζιώτη			  Νίκη </a:t>
            </a:r>
            <a:r>
              <a:rPr lang="el-GR" sz="2000" b="1" dirty="0" err="1">
                <a:solidFill>
                  <a:schemeClr val="bg2"/>
                </a:solidFill>
                <a:latin typeface="Candara" panose="020E0502030303020204" pitchFamily="34" charset="0"/>
              </a:rPr>
              <a:t>Χαβελέ</a:t>
            </a:r>
            <a:endParaRPr lang="en-US" sz="2000" b="1" dirty="0">
              <a:solidFill>
                <a:schemeClr val="bg2"/>
              </a:solidFill>
              <a:latin typeface="Candara" panose="020E0502030303020204" pitchFamily="34" charset="0"/>
            </a:endParaRPr>
          </a:p>
          <a:p>
            <a:pPr marL="0" indent="0">
              <a:buNone/>
            </a:pPr>
            <a:r>
              <a:rPr lang="el-GR" sz="2000" b="1" dirty="0">
                <a:solidFill>
                  <a:schemeClr val="bg2"/>
                </a:solidFill>
                <a:latin typeface="Candara" panose="020E0502030303020204" pitchFamily="34" charset="0"/>
              </a:rPr>
              <a:t>Ελένη </a:t>
            </a:r>
            <a:r>
              <a:rPr lang="el-GR" sz="2000" b="1" dirty="0" err="1">
                <a:solidFill>
                  <a:schemeClr val="bg2"/>
                </a:solidFill>
                <a:latin typeface="Candara" panose="020E0502030303020204" pitchFamily="34" charset="0"/>
              </a:rPr>
              <a:t>Μένεγα</a:t>
            </a:r>
            <a:endParaRPr lang="el-GR" sz="2000" b="1" dirty="0">
              <a:solidFill>
                <a:schemeClr val="bg2"/>
              </a:solidFill>
              <a:latin typeface="Candara" panose="020E0502030303020204" pitchFamily="34" charset="0"/>
            </a:endParaRPr>
          </a:p>
          <a:p>
            <a:pPr marL="0" indent="0" algn="ctr">
              <a:buNone/>
            </a:pPr>
            <a:r>
              <a:rPr lang="el-GR" sz="2000" b="1" dirty="0">
                <a:solidFill>
                  <a:schemeClr val="bg2"/>
                </a:solidFill>
                <a:latin typeface="Candara" panose="020E0502030303020204" pitchFamily="34" charset="0"/>
              </a:rPr>
              <a:t>ΥΠΕΥΘΥΝΗ ΚΑΘΗΓΗΤΡΙΑ</a:t>
            </a:r>
          </a:p>
          <a:p>
            <a:pPr marL="0" indent="0" algn="ctr">
              <a:buNone/>
            </a:pPr>
            <a:r>
              <a:rPr lang="el-GR" sz="2000" b="1" dirty="0">
                <a:solidFill>
                  <a:schemeClr val="bg2"/>
                </a:solidFill>
                <a:latin typeface="Candara" panose="020E0502030303020204" pitchFamily="34" charset="0"/>
              </a:rPr>
              <a:t>Βικτωρία Παπαδημάτου </a:t>
            </a:r>
          </a:p>
          <a:p>
            <a:endParaRPr lang="el-GR" sz="2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06691" y="1238450"/>
            <a:ext cx="112133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002060"/>
                </a:solidFill>
                <a:latin typeface="Candara" panose="020E0502030303020204" pitchFamily="34" charset="0"/>
              </a:rPr>
              <a:t>         </a:t>
            </a:r>
            <a:r>
              <a:rPr lang="el-GR" sz="2400" b="1" i="1" dirty="0">
                <a:solidFill>
                  <a:srgbClr val="002060"/>
                </a:solidFill>
                <a:latin typeface="Candara" panose="020E0502030303020204" pitchFamily="34" charset="0"/>
              </a:rPr>
              <a:t>ΓΥΜΝΑΣΙΟ ΚΟΛΛΕΓΙΟΥ ΨΥΧΙΚΟΥ</a:t>
            </a:r>
          </a:p>
          <a:p>
            <a:pPr algn="ctr"/>
            <a:r>
              <a:rPr lang="el-GR" sz="2400" b="1" i="1" dirty="0">
                <a:solidFill>
                  <a:srgbClr val="CE161D"/>
                </a:solidFill>
                <a:latin typeface="Candara" panose="020E0502030303020204" pitchFamily="34" charset="0"/>
              </a:rPr>
              <a:t>«Ο ελληνικός και ο ασιατικός τρόπος σκέψης μέσα από τις πηγές της αρχαίας ελληνικής ιστοριογραφίας και γραμματείας. Μια απόπειρα κριτικής προσέγγισης».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702443">
            <a:off x="1121693" y="2958670"/>
            <a:ext cx="3455661" cy="3361085"/>
          </a:xfrm>
          <a:prstGeom prst="rect">
            <a:avLst/>
          </a:prstGeom>
        </p:spPr>
      </p:pic>
      <p:grpSp>
        <p:nvGrpSpPr>
          <p:cNvPr id="10" name="Ομάδα 9">
            <a:extLst>
              <a:ext uri="{FF2B5EF4-FFF2-40B4-BE49-F238E27FC236}">
                <a16:creationId xmlns:a16="http://schemas.microsoft.com/office/drawing/2014/main" id="{29ADCE0C-A4DF-A741-97E4-7CCBB77EF4E1}"/>
              </a:ext>
            </a:extLst>
          </p:cNvPr>
          <p:cNvGrpSpPr/>
          <p:nvPr/>
        </p:nvGrpSpPr>
        <p:grpSpPr>
          <a:xfrm>
            <a:off x="206691" y="-1"/>
            <a:ext cx="11962046" cy="1238451"/>
            <a:chOff x="206691" y="-1"/>
            <a:chExt cx="11962046" cy="1238451"/>
          </a:xfrm>
        </p:grpSpPr>
        <p:pic>
          <p:nvPicPr>
            <p:cNvPr id="12" name="Picture 8" descr="C:\Users\ptsigou\AppData\Local\Microsoft\Windows\INetCache\Content.Outlook\SWIQT2DJ\Greek_colored.jpg">
              <a:extLst>
                <a:ext uri="{FF2B5EF4-FFF2-40B4-BE49-F238E27FC236}">
                  <a16:creationId xmlns:a16="http://schemas.microsoft.com/office/drawing/2014/main" id="{464A864D-16D3-9E44-ACAC-5C52D29BEF8F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691" y="251534"/>
              <a:ext cx="2392130" cy="710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10">
              <a:extLst>
                <a:ext uri="{FF2B5EF4-FFF2-40B4-BE49-F238E27FC236}">
                  <a16:creationId xmlns:a16="http://schemas.microsoft.com/office/drawing/2014/main" id="{B69C114B-1AF1-7748-8310-64CC6CD49672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07"/>
            <a:stretch/>
          </p:blipFill>
          <p:spPr bwMode="auto">
            <a:xfrm>
              <a:off x="9917028" y="-1"/>
              <a:ext cx="2251709" cy="12384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Ορθογώνιο 13">
              <a:extLst>
                <a:ext uri="{FF2B5EF4-FFF2-40B4-BE49-F238E27FC236}">
                  <a16:creationId xmlns:a16="http://schemas.microsoft.com/office/drawing/2014/main" id="{44EE8B8E-830A-B941-AC52-0D46159FBED9}"/>
                </a:ext>
              </a:extLst>
            </p:cNvPr>
            <p:cNvSpPr/>
            <p:nvPr/>
          </p:nvSpPr>
          <p:spPr>
            <a:xfrm>
              <a:off x="1957421" y="366398"/>
              <a:ext cx="817316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l-GR" sz="2400" b="1" dirty="0">
                  <a:solidFill>
                    <a:srgbClr val="CE161D"/>
                  </a:solidFill>
                  <a:latin typeface="Candara" panose="020E0502030303020204" pitchFamily="34" charset="0"/>
                </a:rPr>
                <a:t>ΠΑΝΕΛΛΗΝΙΟ ΜΑΘΗΤΙΚΟ ΣΥΝΕΔΡΙΟ </a:t>
              </a:r>
              <a:endParaRPr lang="el-GR" sz="2400" dirty="0">
                <a:solidFill>
                  <a:srgbClr val="CE161D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584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Μηω,ξηωη</a:t>
            </a:r>
            <a:endParaRPr lang="el-G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57F3BD-16BF-4140-84C1-916F9B8A5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11" y="182880"/>
            <a:ext cx="11961389" cy="1650288"/>
          </a:xfrm>
          <a:prstGeom prst="rect">
            <a:avLst/>
          </a:prstGeom>
        </p:spPr>
      </p:pic>
      <p:pic>
        <p:nvPicPr>
          <p:cNvPr id="6146" name="Picture 2" descr="Αποτέλεσμα εικόνας για Πίνδαρος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353" y="1833168"/>
            <a:ext cx="3854151" cy="4455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53686" y="5401994"/>
            <a:ext cx="454386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 Πίνδαρος, αρχαίος λυρικός ποιητής </a:t>
            </a:r>
          </a:p>
          <a:p>
            <a:r>
              <a:rPr lang="el-G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</a:t>
            </a:r>
            <a:r>
              <a:rPr lang="el-GR" sz="20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ος</a:t>
            </a:r>
            <a:r>
              <a:rPr lang="el-G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αι. π.Χ.)</a:t>
            </a:r>
          </a:p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https://www.greek-language.gr/</a:t>
            </a:r>
            <a:r>
              <a:rPr lang="el-G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l-G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150" name="Picture 6" descr="Αποτέλεσμα εικόνας για Πίνδαρος ωδαί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232" y="2065867"/>
            <a:ext cx="4846319" cy="294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297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57F3BD-16BF-4140-84C1-916F9B8A5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11" y="106735"/>
            <a:ext cx="11961389" cy="1650288"/>
          </a:xfrm>
          <a:prstGeom prst="rect">
            <a:avLst/>
          </a:prstGeom>
        </p:spPr>
      </p:pic>
      <p:pic>
        <p:nvPicPr>
          <p:cNvPr id="7170" name="Picture 2" descr="Ο Αριστοτέλης.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045" y="2065867"/>
            <a:ext cx="3830850" cy="441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64369" y="5285880"/>
            <a:ext cx="367074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dirty="0">
              <a:solidFill>
                <a:schemeClr val="bg1"/>
              </a:solidFill>
            </a:endParaRPr>
          </a:p>
          <a:p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l-G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 Αριστοτέλης, φιλόσοφος του 4</a:t>
            </a:r>
            <a:r>
              <a:rPr lang="el-GR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ου</a:t>
            </a:r>
            <a:r>
              <a:rPr lang="el-G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αι. π.Χ. </a:t>
            </a:r>
          </a:p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https://www.archaiologia.gr/</a:t>
            </a:r>
            <a:r>
              <a:rPr lang="el-G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172" name="Picture 4" descr="Κώδικας CCC 112 (15ος αι., Corpus Christi, Οξφόρδη)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065866"/>
            <a:ext cx="4810320" cy="291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710224" y="4959395"/>
            <a:ext cx="21242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Κώδικας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CCC 112 (15o</a:t>
            </a:r>
            <a:r>
              <a:rPr lang="el-G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ς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αι.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Corpus Christi, </a:t>
            </a:r>
            <a:r>
              <a:rPr lang="el-G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Οξφόρδη)</a:t>
            </a:r>
          </a:p>
        </p:txBody>
      </p:sp>
    </p:spTree>
    <p:extLst>
      <p:ext uri="{BB962C8B-B14F-4D97-AF65-F5344CB8AC3E}">
        <p14:creationId xmlns:p14="http://schemas.microsoft.com/office/powerpoint/2010/main" val="144908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8961" y="6707249"/>
            <a:ext cx="10465534" cy="5050302"/>
          </a:xfrm>
        </p:spPr>
        <p:txBody>
          <a:bodyPr>
            <a:normAutofit/>
          </a:bodyPr>
          <a:lstStyle/>
          <a:p>
            <a:r>
              <a:rPr lang="en-US" dirty="0"/>
              <a:t>www.iemata.com/</a:t>
            </a:r>
            <a:endParaRPr lang="el-G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57F3BD-16BF-4140-84C1-916F9B8A5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33" y="-50946"/>
            <a:ext cx="11961389" cy="13211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86265" y="1270205"/>
            <a:ext cx="9537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86265" y="1860507"/>
            <a:ext cx="10224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6265" y="1860507"/>
            <a:ext cx="10224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0844" y="1824202"/>
            <a:ext cx="1044408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Στόχοι του Ηροδότου</a:t>
            </a:r>
            <a:r>
              <a:rPr lang="el-G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 συνειδητοποίηση της διαφοράς πολιτισμού και πνεύματος Ελλήνων και βαρβάρων</a:t>
            </a:r>
          </a:p>
          <a:p>
            <a:r>
              <a:rPr lang="el-G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			</a:t>
            </a:r>
            <a:r>
              <a:rPr lang="el-G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endParaRPr lang="el-GR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 σύζευξη των κόσμων- Η ανεκτικότητα ανάμεσα στους λαούς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									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www.users.gr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l-GR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Αποτέλεσμα εικόνας για Ηροδότου Ιστορίαι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815" y="4107277"/>
            <a:ext cx="5514536" cy="268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60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654300"/>
            <a:ext cx="9144000" cy="1568562"/>
          </a:xfrm>
        </p:spPr>
        <p:txBody>
          <a:bodyPr>
            <a:normAutofit/>
          </a:bodyPr>
          <a:lstStyle/>
          <a:p>
            <a:r>
              <a:rPr lang="el-GR" sz="4000" b="0" i="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Ο θαυμασμός του Ηροδότου για τα «</a:t>
            </a:r>
            <a:r>
              <a:rPr lang="el-GR" sz="4000" b="0" i="1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θώματα</a:t>
            </a:r>
            <a:r>
              <a:rPr lang="el-GR" sz="4000" b="0" i="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40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426452-38BE-4FE4-B8E7-8DCBEEF04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651" y="294982"/>
            <a:ext cx="2924175" cy="1143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6D0EDC-6CD7-4AAE-A420-E798D09B8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0474" y="294982"/>
            <a:ext cx="2047875" cy="15811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8B36E18-5C64-4BB6-B788-DDF84199DABC}"/>
              </a:ext>
            </a:extLst>
          </p:cNvPr>
          <p:cNvSpPr txBox="1"/>
          <p:nvPr/>
        </p:nvSpPr>
        <p:spPr>
          <a:xfrm>
            <a:off x="3620418" y="1458842"/>
            <a:ext cx="5562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ΠΑΝΕΛΛΗΝΙΟ ΜΑΘΗΤΙΚΟ ΣΥΝΕΔΡΙΟ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13D87E-6A66-44DA-8ABB-7E90A5FD7E4D}"/>
              </a:ext>
            </a:extLst>
          </p:cNvPr>
          <p:cNvSpPr txBox="1"/>
          <p:nvPr/>
        </p:nvSpPr>
        <p:spPr>
          <a:xfrm>
            <a:off x="4423329" y="1913847"/>
            <a:ext cx="39567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ΓΥΜΝΑΣΙΟ ΚΟΛΛΕΓΙΟΥ ΨΥΧΙΚΟΥ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35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526" y="1737509"/>
            <a:ext cx="10882174" cy="1306159"/>
          </a:xfrm>
        </p:spPr>
        <p:txBody>
          <a:bodyPr>
            <a:normAutofit/>
          </a:bodyPr>
          <a:lstStyle/>
          <a:p>
            <a:pPr algn="ctr"/>
            <a:r>
              <a:rPr lang="el-G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καταγραφή της Εξάπλωσης της Περσικής Αυτοκρατορίας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2610" y="3105547"/>
            <a:ext cx="9444174" cy="231051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l-G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l-GR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Πατέρας της Εθνολογίας</a:t>
            </a:r>
            <a:r>
              <a:rPr lang="en-US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της Ανθρωπολογίας και της Ιστορίας</a:t>
            </a:r>
            <a:r>
              <a:rPr lang="en-US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9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Καταγραφή ιστορικών γεγονότων</a:t>
            </a:r>
          </a:p>
          <a:p>
            <a:r>
              <a:rPr lang="el-GR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Αφήγηση μαχών</a:t>
            </a:r>
          </a:p>
          <a:p>
            <a:r>
              <a:rPr lang="el-GR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Περιγραφή ηθών και εθίμων</a:t>
            </a:r>
          </a:p>
          <a:p>
            <a:r>
              <a:rPr lang="el-GR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Καταγραφή του αξιοθαύμαστου και του παράδοξου.</a:t>
            </a:r>
          </a:p>
          <a:p>
            <a:r>
              <a:rPr lang="el-GR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Αναζήτηση μιας οικουμενικής ενότητας και μιας διεθνούς νομιμότητας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E05425-8348-46F6-84B6-C60EC1527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01" y="290279"/>
            <a:ext cx="2920237" cy="11461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7CAECB-DFF7-4723-9DD7-E488AF8DC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2889" y="147066"/>
            <a:ext cx="1979766" cy="15285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7E51C5-E93F-41C7-8AF0-9635C392978C}"/>
              </a:ext>
            </a:extLst>
          </p:cNvPr>
          <p:cNvSpPr txBox="1"/>
          <p:nvPr/>
        </p:nvSpPr>
        <p:spPr>
          <a:xfrm>
            <a:off x="4243526" y="663297"/>
            <a:ext cx="46705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ΠΑΝΕΛΛΗΝΙΟ ΜΑΘΗΤΙΚΟ ΣΥΝΕΔΡΙΟ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A503AA-45AE-4C2A-B63D-6E3613C1CB0F}"/>
              </a:ext>
            </a:extLst>
          </p:cNvPr>
          <p:cNvSpPr txBox="1"/>
          <p:nvPr/>
        </p:nvSpPr>
        <p:spPr>
          <a:xfrm>
            <a:off x="4544698" y="1063407"/>
            <a:ext cx="39567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ΓΥΜΝΑΣΙΟ ΚΟΛΛΕΓΙΟΥ ΨΥΧΙΚΟΥ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67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516" y="1245978"/>
            <a:ext cx="10454936" cy="1369381"/>
          </a:xfrm>
        </p:spPr>
        <p:txBody>
          <a:bodyPr>
            <a:normAutofit/>
          </a:bodyPr>
          <a:lstStyle/>
          <a:p>
            <a:pPr algn="ctr"/>
            <a:r>
              <a:rPr lang="el-G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VII</a:t>
            </a:r>
            <a:r>
              <a:rPr lang="el-G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ΠΟΛΥΜΝΙΑ»</a:t>
            </a:r>
            <a:br>
              <a:rPr lang="el-G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Το πέρασμα των Περσών σε Ευρωπαϊκή Ακτή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841" y="2932076"/>
            <a:ext cx="9472473" cy="2612254"/>
          </a:xfrm>
        </p:spPr>
        <p:txBody>
          <a:bodyPr>
            <a:normAutofit fontScale="92500" lnSpcReduction="10000"/>
          </a:bodyPr>
          <a:lstStyle/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Δημιουργία γέφυρας στις ακτές του Ελλησπόντου – Μετάβαση περσικού στρατού στην Ελλάδα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Ολοσχερής καταστροφή γέφυρας λόγω καταιγίδας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Ανακατασκευή γέφυρας σε 7 ημέρες και 7 νύχτες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Άνοιξη του 480 π.Χ. : Πέρασμα Περσών στην Ελλάδα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Επιθεώρηση στρατού και στόλου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4283FE-ECB1-4AB6-B5E1-C6C1BACF2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2473" y="4673206"/>
            <a:ext cx="2500543" cy="18696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6F2A58-CCEE-4928-AB08-ED55E8CB1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850" y="228135"/>
            <a:ext cx="2920237" cy="11461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FBAE6D-A8E0-4AB7-8E7E-52E176D424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4314" y="228135"/>
            <a:ext cx="2047875" cy="15811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AFC9328-B085-4AC5-9BD8-4CA2CBE79E6A}"/>
              </a:ext>
            </a:extLst>
          </p:cNvPr>
          <p:cNvSpPr txBox="1"/>
          <p:nvPr/>
        </p:nvSpPr>
        <p:spPr>
          <a:xfrm>
            <a:off x="3620418" y="228135"/>
            <a:ext cx="5562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ΠΑΝΕΛΛΗΝΙΟ ΜΑΘΗΤΙΚΟ ΣΥΝΕΔΡΙΟ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60BB02-E1F4-44AE-A88C-61264E3CAD26}"/>
              </a:ext>
            </a:extLst>
          </p:cNvPr>
          <p:cNvSpPr txBox="1"/>
          <p:nvPr/>
        </p:nvSpPr>
        <p:spPr>
          <a:xfrm>
            <a:off x="4243526" y="701782"/>
            <a:ext cx="39567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ΓΥΜΝΑΣΙΟ ΚΟΛΛΕΓΙΟΥ ΨΥΧΙΚΟΥ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58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2500" y="1395217"/>
            <a:ext cx="10515600" cy="1136342"/>
          </a:xfrm>
        </p:spPr>
        <p:txBody>
          <a:bodyPr>
            <a:normAutofit/>
          </a:bodyPr>
          <a:lstStyle/>
          <a:p>
            <a:pPr algn="ctr"/>
            <a:r>
              <a:rPr lang="el-G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</a:t>
            </a:r>
            <a:r>
              <a:rPr lang="el-G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Ηροδότεια</a:t>
            </a:r>
            <a:r>
              <a:rPr lang="el-G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περιγραφή των γεγονότων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373" y="2228295"/>
            <a:ext cx="9922028" cy="3918505"/>
          </a:xfrm>
        </p:spPr>
        <p:txBody>
          <a:bodyPr>
            <a:normAutofit/>
          </a:bodyPr>
          <a:lstStyle/>
          <a:p>
            <a:r>
              <a:rPr lang="el-G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Λεπτομερής</a:t>
            </a:r>
          </a:p>
          <a:p>
            <a:r>
              <a:rPr lang="el-G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Έκφραση θαυμασμού στην αξία του εγχειρήματος</a:t>
            </a:r>
          </a:p>
          <a:p>
            <a:r>
              <a:rPr lang="el-G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Χωρίς υποτιμητικό λόγο κατά την αναφορά του σε άλλους λαούς</a:t>
            </a:r>
          </a:p>
          <a:p>
            <a:r>
              <a:rPr lang="el-G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Έκφραση σεβασμού στον «άλλο» – τον «βάρβαρον», τον ξένο, τη θρησκεία και τα έθιμά του</a:t>
            </a:r>
          </a:p>
          <a:p>
            <a:r>
              <a:rPr lang="el-G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 έννοια «του βαρβάρου» στο έργο του Ηροδότου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BFA975-C499-449A-B4BD-C3CFFF714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4497" y="4305669"/>
            <a:ext cx="1727298" cy="23658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197004-1FA0-4850-80BB-3ED3652CA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72" y="295173"/>
            <a:ext cx="2920237" cy="11461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0D34C0-1174-4CDA-9D28-D55B5A6F61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7581" y="111417"/>
            <a:ext cx="1930893" cy="14908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A903F1-B44F-4BA2-88E9-4167D7C0013E}"/>
              </a:ext>
            </a:extLst>
          </p:cNvPr>
          <p:cNvSpPr txBox="1"/>
          <p:nvPr/>
        </p:nvSpPr>
        <p:spPr>
          <a:xfrm>
            <a:off x="4030013" y="383479"/>
            <a:ext cx="5562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ΠΑΝΕΛΛΗΝΙΟ ΜΑΘΗΤΙΚΟ ΣΥΝΕΔΡΙΟ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B06850-3F7D-411D-8C19-AF3F1F178865}"/>
              </a:ext>
            </a:extLst>
          </p:cNvPr>
          <p:cNvSpPr txBox="1"/>
          <p:nvPr/>
        </p:nvSpPr>
        <p:spPr>
          <a:xfrm>
            <a:off x="4728506" y="895132"/>
            <a:ext cx="39567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ΓΥΜΝΑΣΙΟ ΚΟΛΛΕΓΙΟΥ ΨΥΧΙΚΟΥ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00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Οι Φοίνικες, ένας από τους πιο προηγμένους τεχνολογικά λαούς της εποχής </a:t>
            </a:r>
          </a:p>
        </p:txBody>
      </p:sp>
      <p:pic>
        <p:nvPicPr>
          <p:cNvPr id="1026" name="Picture 2" descr="https://upload.wikimedia.org/wikipedia/commons/9/9c/PhoenicianTrade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1" y="1690688"/>
            <a:ext cx="5429189" cy="4067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11233" y="5757715"/>
            <a:ext cx="3409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Εμπορικοί σταθμοί Φοινίκων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https://upload.wikimedia.org/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1028" name="Picture 4" descr="Πολεμικό πλοίο των Ασσυρίων (πιθανώς φοινικικό). Ανάγλυφο από το ανάκτορο της Νινευή, 700-692 π.Χ. Βρεταννικό Μουσείο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680" y="1690688"/>
            <a:ext cx="4555582" cy="4067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140421" y="5757715"/>
            <a:ext cx="43679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Πολεμικό πλοίο </a:t>
            </a:r>
            <a:r>
              <a:rPr kumimoji="0" lang="el-G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Ασσυρίων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(πιθανόν φοινικικό). Ανάγλυφο ανακτόρου Νινευή, 700-692 π.Χ.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https://www.wikiwand.com/el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/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3090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223792" y="2993749"/>
            <a:ext cx="7776864" cy="3677919"/>
          </a:xfrm>
        </p:spPr>
        <p:txBody>
          <a:bodyPr>
            <a:noAutofit/>
          </a:bodyPr>
          <a:lstStyle/>
          <a:p>
            <a:pPr marL="457200" lvl="1" indent="0" algn="ctr">
              <a:buNone/>
            </a:pPr>
            <a:r>
              <a:rPr lang="el-GR" sz="3600" b="1" dirty="0">
                <a:solidFill>
                  <a:schemeClr val="bg2"/>
                </a:solidFill>
                <a:latin typeface="Candara" panose="020E0502030303020204" pitchFamily="34" charset="0"/>
              </a:rPr>
              <a:t>Ο διάλογος του Ξέρξη με τον Δημάρατο</a:t>
            </a:r>
          </a:p>
          <a:p>
            <a:pPr marL="457200" lvl="1" indent="0" algn="ctr">
              <a:buNone/>
            </a:pPr>
            <a:r>
              <a:rPr lang="el-GR" sz="3200" b="1" dirty="0">
                <a:solidFill>
                  <a:schemeClr val="bg2"/>
                </a:solidFill>
                <a:latin typeface="Candara" panose="020E0502030303020204" pitchFamily="34" charset="0"/>
              </a:rPr>
              <a:t>         Ηροδότου, </a:t>
            </a:r>
            <a:r>
              <a:rPr lang="el-GR" sz="3200" b="1" i="1" dirty="0" err="1">
                <a:solidFill>
                  <a:schemeClr val="bg2"/>
                </a:solidFill>
                <a:latin typeface="Candara" panose="020E0502030303020204" pitchFamily="34" charset="0"/>
              </a:rPr>
              <a:t>Ιστορίαι</a:t>
            </a:r>
            <a:r>
              <a:rPr lang="el-GR" sz="3200" b="1" dirty="0">
                <a:solidFill>
                  <a:schemeClr val="bg2"/>
                </a:solidFill>
                <a:latin typeface="Candara" panose="020E0502030303020204" pitchFamily="34" charset="0"/>
              </a:rPr>
              <a:t> </a:t>
            </a:r>
            <a:r>
              <a:rPr lang="en-US" sz="3200" b="1" dirty="0">
                <a:solidFill>
                  <a:schemeClr val="bg2"/>
                </a:solidFill>
                <a:latin typeface="Candara" panose="020E0502030303020204" pitchFamily="34" charset="0"/>
              </a:rPr>
              <a:t>Z</a:t>
            </a:r>
            <a:r>
              <a:rPr lang="el-GR" sz="3200" b="1" dirty="0">
                <a:solidFill>
                  <a:schemeClr val="bg2"/>
                </a:solidFill>
                <a:latin typeface="Candara" panose="020E0502030303020204" pitchFamily="34" charset="0"/>
              </a:rPr>
              <a:t> 101-10</a:t>
            </a:r>
            <a:r>
              <a:rPr lang="en-US" sz="3200" b="1" dirty="0">
                <a:solidFill>
                  <a:schemeClr val="bg2"/>
                </a:solidFill>
                <a:latin typeface="Candara" panose="020E0502030303020204" pitchFamily="34" charset="0"/>
              </a:rPr>
              <a:t>5</a:t>
            </a:r>
            <a:r>
              <a:rPr lang="el-GR" sz="3200" b="1" dirty="0">
                <a:solidFill>
                  <a:schemeClr val="bg2"/>
                </a:solidFill>
                <a:latin typeface="Candara" panose="020E0502030303020204" pitchFamily="34" charset="0"/>
              </a:rPr>
              <a:t>			</a:t>
            </a:r>
          </a:p>
          <a:p>
            <a:endParaRPr lang="el-GR" sz="2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321718" y="1238453"/>
            <a:ext cx="10994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002060"/>
                </a:solidFill>
                <a:latin typeface="Candara" panose="020E0502030303020204" pitchFamily="34" charset="0"/>
              </a:rPr>
              <a:t>         </a:t>
            </a:r>
            <a:r>
              <a:rPr lang="el-GR" sz="2400" b="1" i="1" dirty="0">
                <a:solidFill>
                  <a:srgbClr val="002060"/>
                </a:solidFill>
                <a:latin typeface="Candara" panose="020E0502030303020204" pitchFamily="34" charset="0"/>
              </a:rPr>
              <a:t>ΓΥΜΝΑΣΙΟ ΚΟΛΛΕΓΙΟΥ ΨΥΧΙΚΟΥ</a:t>
            </a:r>
          </a:p>
          <a:p>
            <a:pPr algn="ctr"/>
            <a:r>
              <a:rPr lang="el-GR" sz="2400" b="1" i="1" dirty="0">
                <a:solidFill>
                  <a:srgbClr val="CE161D"/>
                </a:solidFill>
                <a:latin typeface="Candara" panose="020E0502030303020204" pitchFamily="34" charset="0"/>
              </a:rPr>
              <a:t>«Ο ελληνικός και ο ασιατικός τρόπος σκέψης μέσα από τις πηγές της αρχαίας ελληνικής ιστοριογραφίας και γραμματείας. Μια απόπειρα κριτικής προσέγγισης».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702443">
            <a:off x="975874" y="2944750"/>
            <a:ext cx="3388168" cy="3361085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44624"/>
            <a:ext cx="11730038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69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408" y="892614"/>
            <a:ext cx="9933546" cy="1456267"/>
          </a:xfrm>
        </p:spPr>
        <p:txBody>
          <a:bodyPr/>
          <a:lstStyle/>
          <a:p>
            <a:pPr algn="ctr"/>
            <a:r>
              <a:rPr lang="el-GR" sz="4400" dirty="0">
                <a:ln>
                  <a:noFill/>
                </a:ln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Θέματα</a:t>
            </a:r>
            <a:endParaRPr lang="en-US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defTabSz="914400">
              <a:spcBef>
                <a:spcPct val="20000"/>
              </a:spcBef>
              <a:spcAft>
                <a:spcPts val="0"/>
              </a:spcAft>
              <a:buClrTx/>
              <a:buSzTx/>
            </a:pPr>
            <a:r>
              <a:rPr lang="el-GR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Ξέρξης</a:t>
            </a:r>
          </a:p>
          <a:p>
            <a:pPr marL="342900" indent="-342900" defTabSz="914400"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</a:pPr>
            <a:r>
              <a:rPr lang="el-GR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Δημάρατος </a:t>
            </a:r>
          </a:p>
          <a:p>
            <a:pPr marL="342900" indent="-342900" defTabSz="914400"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</a:pPr>
            <a:r>
              <a:rPr lang="el-GR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Διαφορετικές αντιλήψεις Ελλήνων - Περσών </a:t>
            </a:r>
          </a:p>
          <a:p>
            <a:pPr marL="342900" indent="-342900" defTabSz="914400"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</a:pPr>
            <a:r>
              <a:rPr lang="el-GR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Συμπέρασμα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44624"/>
            <a:ext cx="11730038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385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BE94E-518E-495B-9734-01F2625AB5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46104" y="2366837"/>
            <a:ext cx="7538175" cy="3171435"/>
          </a:xfrm>
        </p:spPr>
        <p:txBody>
          <a:bodyPr>
            <a:normAutofit/>
          </a:bodyPr>
          <a:lstStyle/>
          <a:p>
            <a:pPr marL="0" marR="0" algn="ctr" fontAlgn="base">
              <a:spcBef>
                <a:spcPts val="0"/>
              </a:spcBef>
              <a:spcAft>
                <a:spcPts val="0"/>
              </a:spcAft>
            </a:pPr>
            <a:r>
              <a:rPr lang="el-GR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Ο Ηρόδοτος, πρόδρομος της αλληλεγγύης και της αναγνώρισης της πολιτισμικής πολυμορφίας</a:t>
            </a:r>
            <a:r>
              <a:rPr lang="en-GB" sz="4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DC7C1E-498F-4867-ABDA-058F9471B0F3}"/>
              </a:ext>
            </a:extLst>
          </p:cNvPr>
          <p:cNvSpPr txBox="1"/>
          <p:nvPr/>
        </p:nvSpPr>
        <p:spPr>
          <a:xfrm>
            <a:off x="2576106" y="4684616"/>
            <a:ext cx="60953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515BAA6-9219-40AE-83BC-1AEABCD8C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1123">
            <a:off x="717946" y="2434078"/>
            <a:ext cx="3508083" cy="345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14506882-B8AD-43F5-BBCE-833E751BF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501" y="1213440"/>
            <a:ext cx="12192000" cy="149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4432EB9-3839-4C17-995A-75D7FF639A38}"/>
              </a:ext>
            </a:extLst>
          </p:cNvPr>
          <p:cNvSpPr txBox="1"/>
          <p:nvPr/>
        </p:nvSpPr>
        <p:spPr>
          <a:xfrm>
            <a:off x="3048350" y="3626033"/>
            <a:ext cx="60966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 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Ομάδα 15">
            <a:extLst>
              <a:ext uri="{FF2B5EF4-FFF2-40B4-BE49-F238E27FC236}">
                <a16:creationId xmlns:a16="http://schemas.microsoft.com/office/drawing/2014/main" id="{E66EA125-F527-4E49-9A52-A1DEC79EC3A1}"/>
              </a:ext>
            </a:extLst>
          </p:cNvPr>
          <p:cNvGrpSpPr/>
          <p:nvPr/>
        </p:nvGrpSpPr>
        <p:grpSpPr>
          <a:xfrm>
            <a:off x="229954" y="0"/>
            <a:ext cx="11962046" cy="1453662"/>
            <a:chOff x="206691" y="-1"/>
            <a:chExt cx="11962046" cy="1238451"/>
          </a:xfrm>
        </p:grpSpPr>
        <p:pic>
          <p:nvPicPr>
            <p:cNvPr id="19" name="Picture 18" descr="C:\Users\ptsigou\AppData\Local\Microsoft\Windows\INetCache\Content.Outlook\SWIQT2DJ\Greek_colored.jpg">
              <a:extLst>
                <a:ext uri="{FF2B5EF4-FFF2-40B4-BE49-F238E27FC236}">
                  <a16:creationId xmlns:a16="http://schemas.microsoft.com/office/drawing/2014/main" id="{32078A83-2EF7-4ACC-88EC-EF62DEDB99AE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691" y="251534"/>
              <a:ext cx="2392130" cy="710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30C84DE-D531-4AAB-8F20-75AA2388002B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07"/>
            <a:stretch/>
          </p:blipFill>
          <p:spPr bwMode="auto">
            <a:xfrm>
              <a:off x="9917028" y="-1"/>
              <a:ext cx="2251709" cy="12384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Ορθογώνιο 6">
              <a:extLst>
                <a:ext uri="{FF2B5EF4-FFF2-40B4-BE49-F238E27FC236}">
                  <a16:creationId xmlns:a16="http://schemas.microsoft.com/office/drawing/2014/main" id="{5FB24AE0-8D49-4500-9807-E61E4D7E5A10}"/>
                </a:ext>
              </a:extLst>
            </p:cNvPr>
            <p:cNvSpPr/>
            <p:nvPr/>
          </p:nvSpPr>
          <p:spPr>
            <a:xfrm>
              <a:off x="3088639" y="366398"/>
              <a:ext cx="704194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E161D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ΠΑΝΕΛΛΗΝΙΟ ΜΑΘΗΤΙΚΟ ΣΥΝΕΔΡΙΟ </a:t>
              </a:r>
              <a:endPara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CE161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469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9392" y="1052737"/>
            <a:ext cx="9933546" cy="1013133"/>
          </a:xfrm>
        </p:spPr>
        <p:txBody>
          <a:bodyPr>
            <a:normAutofit fontScale="90000"/>
          </a:bodyPr>
          <a:lstStyle/>
          <a:p>
            <a:pPr algn="ctr" defTabSz="914400">
              <a:spcBef>
                <a:spcPts val="0"/>
              </a:spcBef>
            </a:pPr>
            <a:r>
              <a:rPr lang="el-GR" sz="4900" dirty="0">
                <a:ln>
                  <a:noFill/>
                </a:ln>
                <a:solidFill>
                  <a:schemeClr val="bg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Ξέρξης</a:t>
            </a:r>
            <a:r>
              <a:rPr lang="en-US" dirty="0">
                <a:ln>
                  <a:noFill/>
                </a:ln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US" dirty="0">
                <a:ln>
                  <a:noFill/>
                </a:ln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en-US" dirty="0"/>
          </a:p>
        </p:txBody>
      </p:sp>
      <p:pic>
        <p:nvPicPr>
          <p:cNvPr id="5" name="Picture 2" descr="File:Xerxes Image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1268760"/>
            <a:ext cx="3299965" cy="4958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151784" y="1785010"/>
            <a:ext cx="86412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l-GR" sz="20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Ο Ξέρξης ήταν ο γιος του βασιλιά Δαρείου και διάδοχος του</a:t>
            </a:r>
            <a:r>
              <a:rPr lang="en-US" sz="20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0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θρόνου. </a:t>
            </a:r>
            <a:endParaRPr lang="en-US" sz="20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400">
              <a:defRPr/>
            </a:pPr>
            <a:r>
              <a:rPr lang="el-GR" sz="20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Έγινε βασιλιάς των Περσών το 486 π.Χ.</a:t>
            </a:r>
            <a:endParaRPr lang="en-US" sz="1600" kern="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19536" y="6271713"/>
            <a:ext cx="9361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l-GR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Ξέρξης</a:t>
            </a:r>
            <a:endParaRPr lang="en-US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678" y="2670340"/>
            <a:ext cx="6622477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7169769" y="6294770"/>
            <a:ext cx="26052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l-GR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Η Περσική Αυτοκρατορία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44624"/>
            <a:ext cx="11730038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149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416" y="1124745"/>
            <a:ext cx="9933546" cy="653093"/>
          </a:xfrm>
        </p:spPr>
        <p:txBody>
          <a:bodyPr>
            <a:noAutofit/>
          </a:bodyPr>
          <a:lstStyle/>
          <a:p>
            <a:pPr algn="ctr"/>
            <a:r>
              <a:rPr lang="el-GR" sz="4000" dirty="0">
                <a:ln>
                  <a:noFill/>
                </a:ln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Δημάρατος ο Λακεδαιμόνιος</a:t>
            </a:r>
            <a:endParaRPr lang="en-US" sz="4000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5440" y="1777839"/>
            <a:ext cx="10283120" cy="4148168"/>
          </a:xfrm>
        </p:spPr>
        <p:txBody>
          <a:bodyPr>
            <a:normAutofit fontScale="92500" lnSpcReduction="10000"/>
          </a:bodyPr>
          <a:lstStyle/>
          <a:p>
            <a:pPr marL="342900" indent="-342900" defTabSz="914400"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</a:pPr>
            <a:r>
              <a:rPr lang="el-GR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Υιός του </a:t>
            </a:r>
            <a:r>
              <a:rPr lang="el-GR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Αρίστωνα</a:t>
            </a:r>
            <a:endParaRPr lang="el-GR" sz="2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defTabSz="914400"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</a:pPr>
            <a:r>
              <a:rPr lang="el-GR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15ος βασιλιάς της Σπάρτης (510-491 π.Χ.)  </a:t>
            </a:r>
          </a:p>
          <a:p>
            <a:pPr marL="342900" indent="-342900" defTabSz="914400"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</a:pPr>
            <a:r>
              <a:rPr lang="el-GR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Συμβασιλέας του Κλεομένη Α΄</a:t>
            </a:r>
          </a:p>
          <a:p>
            <a:pPr defTabSz="914400">
              <a:spcBef>
                <a:spcPct val="20000"/>
              </a:spcBef>
              <a:spcAft>
                <a:spcPts val="0"/>
              </a:spcAft>
              <a:buClrTx/>
              <a:buSzTx/>
            </a:pPr>
            <a:r>
              <a:rPr lang="el-GR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Εκθρόνιση Δημάρατου  </a:t>
            </a:r>
          </a:p>
          <a:p>
            <a:pPr marL="342900" indent="-342900" defTabSz="914400"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</a:pPr>
            <a:r>
              <a:rPr lang="el-GR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Ταπεινωμένος κατέφυγε στην αυλή του Δαρείου. </a:t>
            </a:r>
          </a:p>
          <a:p>
            <a:pPr marL="342900" indent="-342900" defTabSz="914400"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</a:pPr>
            <a:r>
              <a:rPr lang="el-GR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Κατά την εκστρατεία βρισκόταν στο πλευρό του Ξέρξη</a:t>
            </a:r>
          </a:p>
          <a:p>
            <a:pPr marL="342900" indent="-342900" defTabSz="914400"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</a:pPr>
            <a:endParaRPr lang="el-GR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defTabSz="914400"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</a:pPr>
            <a:endParaRPr lang="el-GR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defTabSz="914400">
              <a:spcBef>
                <a:spcPct val="20000"/>
              </a:spcBef>
              <a:spcAft>
                <a:spcPts val="0"/>
              </a:spcAft>
              <a:buClrTx/>
              <a:buSzTx/>
              <a:buNone/>
            </a:pPr>
            <a:r>
              <a:rPr lang="el-GR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					   </a:t>
            </a:r>
            <a:r>
              <a:rPr lang="el-GR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Αρχαίοι πολεμιστές σε αττικό μελανόμορφο αγγείο, 530π.Χ.</a:t>
            </a:r>
          </a:p>
          <a:p>
            <a:pPr marL="0" indent="0" defTabSz="914400">
              <a:spcBef>
                <a:spcPct val="20000"/>
              </a:spcBef>
              <a:spcAft>
                <a:spcPts val="0"/>
              </a:spcAft>
              <a:buClrTx/>
              <a:buSzTx/>
              <a:buNone/>
            </a:pPr>
            <a:r>
              <a:rPr lang="el-GR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					(   (Μόναχο, Γερμανία) </a:t>
            </a:r>
          </a:p>
          <a:p>
            <a:pPr marL="0" indent="0" defTabSz="914400">
              <a:spcBef>
                <a:spcPct val="20000"/>
              </a:spcBef>
              <a:spcAft>
                <a:spcPts val="0"/>
              </a:spcAft>
              <a:buClrTx/>
              <a:buSzTx/>
              <a:buNone/>
            </a:pPr>
            <a:r>
              <a:rPr lang="el-GR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					      </a:t>
            </a:r>
            <a:r>
              <a:rPr lang="en-US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https://el.wikipedia.org/</a:t>
            </a:r>
            <a:r>
              <a:rPr lang="el-GR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44624"/>
            <a:ext cx="11730038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https://upload.wikimedia.org/wikipedia/commons/4/4a/Fighting_warriors_Staatliche_Antikensammlungen_1391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262" y="4375052"/>
            <a:ext cx="3131233" cy="22648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37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440" y="980729"/>
            <a:ext cx="9361040" cy="824571"/>
          </a:xfrm>
        </p:spPr>
        <p:txBody>
          <a:bodyPr>
            <a:normAutofit/>
          </a:bodyPr>
          <a:lstStyle/>
          <a:p>
            <a:pPr algn="ctr"/>
            <a:r>
              <a:rPr lang="el-GR" sz="44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Οι Έλληνες</a:t>
            </a:r>
            <a:endParaRPr lang="en-US" sz="4400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392" y="2218979"/>
            <a:ext cx="8928992" cy="3995059"/>
          </a:xfrm>
        </p:spPr>
        <p:txBody>
          <a:bodyPr>
            <a:normAutofit/>
          </a:bodyPr>
          <a:lstStyle/>
          <a:p>
            <a:pPr marL="342900" indent="-342900" defTabSz="914400"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</a:pPr>
            <a:r>
              <a:rPr lang="el-GR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Ολιγάριθμοι </a:t>
            </a:r>
          </a:p>
          <a:p>
            <a:pPr marL="342900" indent="-342900" defTabSz="914400"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</a:pPr>
            <a:r>
              <a:rPr lang="el-GR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Αδούλωτο φρόνημα- Πόλεμος μέχρις εσχάτων</a:t>
            </a:r>
          </a:p>
          <a:p>
            <a:pPr marL="342900" indent="-342900" defTabSz="914400"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</a:pPr>
            <a:r>
              <a:rPr lang="el-GR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Πενία, αρετή, σοφία, ισχυρός νόμος</a:t>
            </a:r>
          </a:p>
          <a:p>
            <a:pPr marL="342900" indent="-342900" defTabSz="914400"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</a:pPr>
            <a:r>
              <a:rPr lang="el-GR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Υπεράσπιση ελευθερίας</a:t>
            </a:r>
          </a:p>
          <a:p>
            <a:pPr marL="342900" indent="-342900" defTabSz="914400"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</a:pPr>
            <a:r>
              <a:rPr lang="el-GR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Ανδρεία στη μάχη</a:t>
            </a:r>
          </a:p>
          <a:p>
            <a:pPr defTabSz="914400"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l-GR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Πολεμική ανωτερότητα της φάλαγγας των Λακεδαιμονίων</a:t>
            </a:r>
            <a:endParaRPr lang="en-US" dirty="0">
              <a:solidFill>
                <a:prstClr val="white"/>
              </a:solidFill>
            </a:endParaRPr>
          </a:p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15"/>
          <a:stretch/>
        </p:blipFill>
        <p:spPr bwMode="auto">
          <a:xfrm>
            <a:off x="9552384" y="1805300"/>
            <a:ext cx="2339752" cy="4083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9914988" y="6001544"/>
            <a:ext cx="16145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l-GR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Σπαρτιάτης οπλίτης</a:t>
            </a:r>
            <a:endParaRPr lang="en-US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44624"/>
            <a:ext cx="11730038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462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416" y="1052737"/>
            <a:ext cx="9933546" cy="1085141"/>
          </a:xfrm>
        </p:spPr>
        <p:txBody>
          <a:bodyPr>
            <a:normAutofit/>
          </a:bodyPr>
          <a:lstStyle/>
          <a:p>
            <a:pPr algn="ctr"/>
            <a:r>
              <a:rPr lang="el-GR" sz="44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Οι Πέρσες </a:t>
            </a:r>
            <a:endParaRPr lang="en-US" sz="4400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393" y="2204865"/>
            <a:ext cx="8776785" cy="4051555"/>
          </a:xfrm>
        </p:spPr>
        <p:txBody>
          <a:bodyPr>
            <a:normAutofit/>
          </a:bodyPr>
          <a:lstStyle/>
          <a:p>
            <a:pPr marL="342900" indent="-342900" defTabSz="914400"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</a:pPr>
            <a:r>
              <a:rPr lang="el-GR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Πολυάριθμοι  </a:t>
            </a:r>
          </a:p>
          <a:p>
            <a:pPr marL="342900" indent="-342900" defTabSz="914400"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</a:pPr>
            <a:r>
              <a:rPr lang="el-GR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Ανωτερότητα αυταρχικού καθεστώτος </a:t>
            </a:r>
          </a:p>
          <a:p>
            <a:pPr marL="342900" indent="-342900" defTabSz="914400"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</a:pPr>
            <a:r>
              <a:rPr lang="el-GR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Ταύτιση ελευθερίας Ελλήνων με την αναρχία</a:t>
            </a:r>
          </a:p>
          <a:p>
            <a:pPr marL="342900" indent="-342900" defTabSz="914400"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</a:pPr>
            <a:r>
              <a:rPr lang="el-GR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Στρατιώτες: Δούλοι, υπήκοοι του Ξέρξη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74956" y="1507020"/>
            <a:ext cx="2076393" cy="4630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0041689" y="6256420"/>
            <a:ext cx="16634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l-GR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Πέρσης «αθάνατος»</a:t>
            </a:r>
            <a:endParaRPr lang="en-US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44624"/>
            <a:ext cx="11730038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147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424" y="1052737"/>
            <a:ext cx="9933546" cy="1013133"/>
          </a:xfrm>
        </p:spPr>
        <p:txBody>
          <a:bodyPr>
            <a:normAutofit fontScale="90000"/>
          </a:bodyPr>
          <a:lstStyle/>
          <a:p>
            <a:pPr algn="ctr"/>
            <a:r>
              <a:rPr lang="el-GR" sz="4400" dirty="0">
                <a:ln>
                  <a:noFill/>
                </a:ln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Συμπέρασμα</a:t>
            </a:r>
            <a:br>
              <a:rPr lang="el-GR" sz="4400" dirty="0">
                <a:ln>
                  <a:noFill/>
                </a:ln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400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895" y="1812871"/>
            <a:ext cx="10489106" cy="2969833"/>
          </a:xfrm>
        </p:spPr>
        <p:txBody>
          <a:bodyPr/>
          <a:lstStyle/>
          <a:p>
            <a:pPr marL="342900" indent="-342900" defTabSz="914400"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</a:pPr>
            <a:r>
              <a:rPr lang="el-GR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Ελεύθερη λογοτεχνική δημιουργία Ηροδότου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defTabSz="914400"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</a:pPr>
            <a:r>
              <a:rPr lang="el-GR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Οι δυο άνδρες προέρχονται από διαφορετικούς κόσμους και έχουν διαφορετικές αντιλήψεις. </a:t>
            </a:r>
          </a:p>
          <a:p>
            <a:pPr defTabSz="914400">
              <a:spcBef>
                <a:spcPct val="20000"/>
              </a:spcBef>
              <a:spcAft>
                <a:spcPts val="0"/>
              </a:spcAft>
              <a:buClrTx/>
              <a:buSzTx/>
            </a:pPr>
            <a:r>
              <a:rPr lang="el-GR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Αποτύπωση της αντιδιαστολής Περσίας και Σπάρτης: </a:t>
            </a:r>
          </a:p>
          <a:p>
            <a:pPr marL="703263" indent="-342900" defTabSz="914400"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</a:pPr>
            <a:r>
              <a:rPr lang="el-GR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Τα προσωπικά εξουσιαστικά χαρακτηριστικά του Ξέρξη, ενός αυταρχικού δεσπότη </a:t>
            </a:r>
          </a:p>
          <a:p>
            <a:pPr marL="703263" indent="-342900" defTabSz="914400"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</a:pPr>
            <a:r>
              <a:rPr lang="el-GR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Η απρόσωπη και αυστηρή φύση της έννομης τάξης στη Σπάρτη  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44624"/>
            <a:ext cx="11730038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ttps://theancientwebgreece.files.wordpress.com/2015/05/6a3aa-lycurgus_bas-relief_in_the_u-s-_house_of_representatives_chamber.jpg?w=6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051" y="4609279"/>
            <a:ext cx="2193193" cy="2248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19778" y="5733639"/>
            <a:ext cx="45773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chemeClr val="bg1"/>
                </a:solidFill>
              </a:rPr>
              <a:t>Ο Λυκούργος, ο νομοθέτης  της Σπάρτης</a:t>
            </a:r>
          </a:p>
          <a:p>
            <a:r>
              <a:rPr lang="en-US" dirty="0">
                <a:solidFill>
                  <a:schemeClr val="bg1"/>
                </a:solidFill>
                <a:hlinkClick r:id="rId4"/>
              </a:rPr>
              <a:t>https://theancientwebgreece.wordpress.com/</a:t>
            </a:r>
            <a:r>
              <a:rPr lang="el-GR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9590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2BF77-ACF3-6941-BD75-1BA8751F4E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1841" y="2448294"/>
            <a:ext cx="6453778" cy="4751291"/>
          </a:xfrm>
        </p:spPr>
        <p:txBody>
          <a:bodyPr>
            <a:normAutofit/>
          </a:bodyPr>
          <a:lstStyle/>
          <a:p>
            <a:r>
              <a:rPr lang="el-G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l-G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8D0375-DB76-B24D-8894-0D9F8A950125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2" charset="0"/>
                <a:ea typeface="+mn-ea"/>
                <a:cs typeface="+mn-cs"/>
              </a:rPr>
              <a:t> </a:t>
            </a:r>
            <a:endParaRPr kumimoji="0" lang="en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51FFAA-1EA2-F148-9ED3-01522F26F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58"/>
            <a:ext cx="12192000" cy="15471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6D3458-A048-2041-932E-22B14836E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840" y="2813256"/>
            <a:ext cx="4935433" cy="36049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FBFC96-6D7D-1A4A-848C-5D4B3EAFA85D}"/>
              </a:ext>
            </a:extLst>
          </p:cNvPr>
          <p:cNvSpPr txBox="1"/>
          <p:nvPr/>
        </p:nvSpPr>
        <p:spPr>
          <a:xfrm>
            <a:off x="559874" y="6402268"/>
            <a:ext cx="13949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Αθην</a:t>
            </a:r>
            <a:r>
              <a:rPr kumimoji="0" lang="en-GR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ά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Λι 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IB2</a:t>
            </a:r>
            <a:endParaRPr kumimoji="0" lang="en-GR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05182A04-FD14-9E44-9E05-4E4B7D5CBD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4813" y="3398108"/>
            <a:ext cx="5684107" cy="2631088"/>
          </a:xfrm>
        </p:spPr>
        <p:txBody>
          <a:bodyPr>
            <a:noAutofit/>
          </a:bodyPr>
          <a:lstStyle/>
          <a:p>
            <a:r>
              <a:rPr lang="el-GR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 Ναυμαχία της Σαλαμίνας και το τέλος του Θεμιστοκλή</a:t>
            </a:r>
            <a:endParaRPr lang="en-GR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438DFD-A30E-8149-A64D-A4B1290CCD72}"/>
              </a:ext>
            </a:extLst>
          </p:cNvPr>
          <p:cNvSpPr txBox="1"/>
          <p:nvPr/>
        </p:nvSpPr>
        <p:spPr>
          <a:xfrm>
            <a:off x="259492" y="1821454"/>
            <a:ext cx="1193250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600" b="1" i="1" u="none" strike="noStrike" kern="1200" cap="none" spc="0" normalizeH="0" baseline="0" noProof="0" dirty="0">
                <a:ln>
                  <a:noFill/>
                </a:ln>
                <a:solidFill>
                  <a:srgbClr val="D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Arial" panose="020B0604020202020204" pitchFamily="34" charset="0"/>
              </a:rPr>
              <a:t>«Ο ελληνικός και ο ασιατικός τρόπος σκέψης μέσα από τις πηγές τις αρχαίας ελληνικής ιστοριογραφίας και γραμματείας. Μία απόπειρα κριτικής προσέγγισης.»</a:t>
            </a:r>
            <a:endParaRPr kumimoji="0" lang="en-GR" sz="2600" b="1" i="1" u="none" strike="noStrike" kern="1200" cap="none" spc="0" normalizeH="0" baseline="0" noProof="0" dirty="0">
              <a:ln>
                <a:noFill/>
              </a:ln>
              <a:solidFill>
                <a:srgbClr val="DF0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09B8F2-DF3B-E24F-9BB6-1E3557697FC1}"/>
              </a:ext>
            </a:extLst>
          </p:cNvPr>
          <p:cNvSpPr txBox="1"/>
          <p:nvPr/>
        </p:nvSpPr>
        <p:spPr>
          <a:xfrm>
            <a:off x="4508159" y="1384226"/>
            <a:ext cx="45288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5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ΓΥΜΝΑΣΙΟ ΚΟΛΛΕΓΙΟΥ ΨΥΧΙΚΟΥ</a:t>
            </a:r>
            <a:endParaRPr kumimoji="0" lang="en-GR" sz="2500" b="1" i="1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008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22F9423-F4B1-45D4-8445-E9991ECCBCC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B33BA7-2D23-2544-AB2A-47357B30D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0550" y="1670923"/>
            <a:ext cx="8128553" cy="823259"/>
          </a:xfrm>
        </p:spPr>
        <p:txBody>
          <a:bodyPr anchor="ctr">
            <a:normAutofit/>
          </a:bodyPr>
          <a:lstStyle/>
          <a:p>
            <a:r>
              <a:rPr lang="el-GR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ΝΑΥΜΑΧΙΑ ΤΗΣ ΣΑΛΑΜΙΝΑΣ</a:t>
            </a:r>
            <a:endParaRPr lang="en-GR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70AE191-D2EA-45C9-A44D-830C188F74C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2021" y="628863"/>
            <a:ext cx="1128382" cy="847206"/>
            <a:chOff x="8183879" y="1000124"/>
            <a:chExt cx="1562267" cy="1172973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23A0E4C1-B7A6-4637-AC51-4A5AE3841FF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F4E8C039-CC58-44F3-8A7B-E0A934C1D01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9787C07-B1EF-4A49-A161-500E38C748B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72021" y="2763077"/>
          <a:ext cx="10907490" cy="40949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0331485C-4370-DE4E-92E6-6EF2A3B5CA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90682"/>
            <a:ext cx="12192000" cy="148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05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46257F-8BF3-BB4F-9C25-F9FA25518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9626" y="1291337"/>
            <a:ext cx="5773240" cy="1379557"/>
          </a:xfrm>
        </p:spPr>
        <p:txBody>
          <a:bodyPr anchor="b">
            <a:normAutofit/>
          </a:bodyPr>
          <a:lstStyle/>
          <a:p>
            <a:pPr algn="ctr"/>
            <a:r>
              <a:rPr lang="el-GR" sz="38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ΠΟΛΙΤΙΚΗ ΣΚΗΝΗ ΚΑΙ ΟΣΤΡΑΚΙΣΜΟΣ</a:t>
            </a:r>
            <a:endParaRPr lang="en-GR" sz="3800" dirty="0">
              <a:solidFill>
                <a:schemeClr val="tx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1D92D5-9DA3-DA4F-BC1A-4E734BC5C9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72" r="-1" b="7321"/>
          <a:stretch/>
        </p:blipFill>
        <p:spPr>
          <a:xfrm>
            <a:off x="0" y="1612613"/>
            <a:ext cx="4000500" cy="4573652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F8F36E2-BBE5-43FE-822F-AD8CAE08C0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BB07EC-B801-384F-8382-7D37C7DFE3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7745" y="2670894"/>
            <a:ext cx="6466363" cy="2219761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endParaRPr lang="en-US" sz="2200" dirty="0">
              <a:solidFill>
                <a:schemeClr val="tx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Κυριαρχία στην πολιτική σκηνή των Αθηνών</a:t>
            </a:r>
            <a:r>
              <a:rPr lang="en-US" sz="2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l-GR" sz="2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Οστρακισμός το 47</a:t>
            </a:r>
            <a:r>
              <a:rPr lang="en-US" sz="2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l-GR" sz="2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π.Χ.</a:t>
            </a:r>
          </a:p>
          <a:p>
            <a:r>
              <a:rPr lang="el-GR" sz="2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Κατέφυγε στο Άργος και μετά στη Σπάρτη</a:t>
            </a:r>
          </a:p>
          <a:p>
            <a:r>
              <a:rPr lang="el-GR" sz="2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Κατέληξε στη </a:t>
            </a:r>
            <a:r>
              <a:rPr lang="el-GR" sz="2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Μοισία</a:t>
            </a:r>
            <a:r>
              <a:rPr lang="el-GR" sz="2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στην αυλή του Βασιλιά των Περσών</a:t>
            </a:r>
            <a:endParaRPr lang="en-US" sz="2200" dirty="0">
              <a:solidFill>
                <a:schemeClr val="tx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DF17B7-33BB-C648-91D1-73AFCC56F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489559"/>
          </a:xfrm>
          <a:prstGeom prst="rect">
            <a:avLst/>
          </a:prstGeom>
        </p:spPr>
      </p:pic>
      <p:pic>
        <p:nvPicPr>
          <p:cNvPr id="1026" name="Picture 2" descr="Θεμιστοκλής - Βικιπαίδεια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256" y="4617894"/>
            <a:ext cx="2095500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421091" y="5791200"/>
            <a:ext cx="1761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ό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421091" y="5320145"/>
            <a:ext cx="1961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421091" y="6302326"/>
            <a:ext cx="1379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hlinkClick r:id="rId5"/>
              </a:rPr>
              <a:t>www.ime.gr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l-G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6919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/>
            </a:r>
            <a:br>
              <a:rPr lang="el-GR" dirty="0"/>
            </a:br>
            <a:endParaRPr lang="el-G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DF17B7-33BB-C648-91D1-73AFCC56F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129"/>
            <a:ext cx="12192000" cy="1489559"/>
          </a:xfrm>
          <a:prstGeom prst="rect">
            <a:avLst/>
          </a:prstGeom>
        </p:spPr>
      </p:pic>
      <p:pic>
        <p:nvPicPr>
          <p:cNvPr id="3074" name="Picture 2" descr="Αποτέλεσμα εικόνας για Ο ΘΕΜΙΣΤΟΚΛΗΣ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91620"/>
            <a:ext cx="3255498" cy="466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04715" y="2532185"/>
            <a:ext cx="7350826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 Θεμιστοκλής ήταν διορατικός και οξυδερκής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Έμαθε σε σύντομο χρόνο: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Την περσική γλώσσα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Τα περσικά ήθη και έθιμα</a:t>
            </a:r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Απέκτησε μεγάλη δύναμη δίπλα στον Πέρση Βασιλιά</a:t>
            </a:r>
            <a:r>
              <a:rPr lang="el-GR" dirty="0"/>
              <a:t>. </a:t>
            </a:r>
          </a:p>
          <a:p>
            <a:endParaRPr lang="el-GR" dirty="0"/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Έζησε ως Πέρσης σατράπης.</a:t>
            </a:r>
          </a:p>
          <a:p>
            <a:endParaRPr lang="el-G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Ο Αθηναίος στρατηγός και πολιτικός, Θεμιστοκλής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http://users.sch.gr/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6928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DA4089-EC6E-FF4B-B21F-612ACDE405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2" r="9091" b="12555"/>
          <a:stretch/>
        </p:blipFill>
        <p:spPr>
          <a:xfrm>
            <a:off x="0" y="184522"/>
            <a:ext cx="12192000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24CD679-7405-4CD3-A92A-9469F279A59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5735590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3EA02E-DCF6-754B-B365-136736F11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853" y="1468432"/>
            <a:ext cx="5221266" cy="859132"/>
          </a:xfrm>
        </p:spPr>
        <p:txBody>
          <a:bodyPr>
            <a:normAutofit fontScale="90000"/>
          </a:bodyPr>
          <a:lstStyle/>
          <a:p>
            <a:pPr algn="ctr"/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 Θουκυδίδης αναφέρει για τον Θεμιστοκλή: </a:t>
            </a:r>
            <a:endParaRPr lang="en-G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36446F-4E40-4048-B837-5E7C48292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035" y="2327564"/>
            <a:ext cx="5944323" cy="4530436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l-GR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l-GR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Την ανάληψη της διοίκησης του περσικού στόλου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από αυτόν με απόφαση του Αρταξέρξη.</a:t>
            </a:r>
          </a:p>
          <a:p>
            <a:r>
              <a:rPr lang="el-GR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Το συνειδησιακό του δίλημμα </a:t>
            </a:r>
          </a:p>
          <a:p>
            <a:r>
              <a:rPr lang="el-GR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Τον απρόσμενο θάνατό του</a:t>
            </a:r>
          </a:p>
          <a:p>
            <a:r>
              <a:rPr lang="el-GR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Την ταφή του σε βραχώδη περιοχή της Αττικής ακτής </a:t>
            </a:r>
          </a:p>
          <a:p>
            <a:endParaRPr lang="el-GR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Θουκυδίδης, ο ιστορικός</a:t>
            </a:r>
          </a:p>
          <a:p>
            <a:pPr marL="0" indent="0">
              <a:buNone/>
            </a:pP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https://www.tovima.gr/</a:t>
            </a: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7A78BA-156E-444F-978E-594B595BD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1127"/>
            <a:ext cx="12192000" cy="14895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https://www.tovima.gr/wp-content/uploads/2007/02/04/h0640470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0" y="4696640"/>
            <a:ext cx="2190750" cy="1933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766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solidFill>
                  <a:srgbClr val="CE161D"/>
                </a:solidFill>
                <a:latin typeface="Candara" panose="020E0502030303020204" pitchFamily="34" charset="0"/>
              </a:rPr>
              <a:t>			</a:t>
            </a:r>
            <a:r>
              <a:rPr lang="el-GR" sz="2400" dirty="0">
                <a:solidFill>
                  <a:srgbClr val="CE161D"/>
                </a:solidFill>
                <a:latin typeface="Candara" panose="020E0502030303020204" pitchFamily="34" charset="0"/>
              </a:rPr>
              <a:t/>
            </a:r>
            <a:br>
              <a:rPr lang="el-GR" sz="2400" dirty="0">
                <a:solidFill>
                  <a:srgbClr val="CE161D"/>
                </a:solidFill>
                <a:latin typeface="Candara" panose="020E0502030303020204" pitchFamily="34" charset="0"/>
              </a:rPr>
            </a:br>
            <a:endParaRPr lang="el-GR" sz="2400" dirty="0">
              <a:latin typeface="Candara" panose="020E0502030303020204" pitchFamily="34" charset="0"/>
            </a:endParaRPr>
          </a:p>
        </p:txBody>
      </p:sp>
      <p:pic>
        <p:nvPicPr>
          <p:cNvPr id="4" name="Picture 3" descr="C:\Users\ptsigou\AppData\Local\Microsoft\Windows\INetCache\Content.Outlook\SWIQT2DJ\Greek_colored.jpg">
            <a:extLst>
              <a:ext uri="{FF2B5EF4-FFF2-40B4-BE49-F238E27FC236}">
                <a16:creationId xmlns:a16="http://schemas.microsoft.com/office/drawing/2014/main" id="{32078A83-2EF7-4ACC-88EC-EF62DEDB99A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954" y="610632"/>
            <a:ext cx="2392130" cy="83454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Ομάδα 15">
            <a:extLst>
              <a:ext uri="{FF2B5EF4-FFF2-40B4-BE49-F238E27FC236}">
                <a16:creationId xmlns:a16="http://schemas.microsoft.com/office/drawing/2014/main" id="{E66EA125-F527-4E49-9A52-A1DEC79EC3A1}"/>
              </a:ext>
            </a:extLst>
          </p:cNvPr>
          <p:cNvGrpSpPr/>
          <p:nvPr/>
        </p:nvGrpSpPr>
        <p:grpSpPr>
          <a:xfrm>
            <a:off x="2489200" y="0"/>
            <a:ext cx="9702800" cy="1453662"/>
            <a:chOff x="3088639" y="-1"/>
            <a:chExt cx="9080098" cy="123845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30C84DE-D531-4AAB-8F20-75AA2388002B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07"/>
            <a:stretch/>
          </p:blipFill>
          <p:spPr bwMode="auto">
            <a:xfrm>
              <a:off x="9917028" y="-1"/>
              <a:ext cx="2251709" cy="12384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Ορθογώνιο 6">
              <a:extLst>
                <a:ext uri="{FF2B5EF4-FFF2-40B4-BE49-F238E27FC236}">
                  <a16:creationId xmlns:a16="http://schemas.microsoft.com/office/drawing/2014/main" id="{5FB24AE0-8D49-4500-9807-E61E4D7E5A10}"/>
                </a:ext>
              </a:extLst>
            </p:cNvPr>
            <p:cNvSpPr/>
            <p:nvPr/>
          </p:nvSpPr>
          <p:spPr>
            <a:xfrm>
              <a:off x="3088639" y="366398"/>
              <a:ext cx="704194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E161D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ΠΑΝΕΛΛΗΝΙΟ ΜΑΘΗΤΙΚΟ ΣΥΝΕΔΡΙΟ </a:t>
              </a:r>
              <a:endPara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CE161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Picture 2" descr="https://www.bibliodiphis.gr/images/bibliodiphis_herodotus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55814"/>
            <a:ext cx="3009900" cy="338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168900" y="2463800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25025" y="8127857"/>
            <a:ext cx="4156075" cy="1419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Ιστοριογραφικά προοίμια - ppt κατέβασμα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2220770"/>
            <a:ext cx="5867400" cy="322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8200" y="5738344"/>
            <a:ext cx="38744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i="1" dirty="0"/>
              <a:t>Ηρόδοτος ο </a:t>
            </a:r>
            <a:r>
              <a:rPr lang="el-GR" sz="1600" b="1" i="1" dirty="0" err="1"/>
              <a:t>Αλικαρνασσεύς</a:t>
            </a:r>
            <a:r>
              <a:rPr lang="el-GR" sz="1600" b="1" i="1" dirty="0"/>
              <a:t> </a:t>
            </a:r>
            <a:r>
              <a:rPr lang="el-GR" sz="1600" b="1" dirty="0"/>
              <a:t>(</a:t>
            </a:r>
            <a:r>
              <a:rPr lang="el-GR" sz="1600" b="1" dirty="0" smtClean="0"/>
              <a:t>484-425 </a:t>
            </a:r>
            <a:r>
              <a:rPr lang="el-GR" sz="1600" b="1" dirty="0"/>
              <a:t>π.Χ.)</a:t>
            </a:r>
          </a:p>
          <a:p>
            <a:r>
              <a:rPr lang="el-GR" sz="1600" b="1" dirty="0"/>
              <a:t>Προτομή, ρωμαϊκό αντίγραφο. Νέα Υόρκη, Μητροπολιτικό Μουσείο</a:t>
            </a:r>
          </a:p>
        </p:txBody>
      </p:sp>
    </p:spTree>
    <p:extLst>
      <p:ext uri="{BB962C8B-B14F-4D97-AF65-F5344CB8AC3E}">
        <p14:creationId xmlns:p14="http://schemas.microsoft.com/office/powerpoint/2010/main" val="100425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2BF77-ACF3-6941-BD75-1BA8751F4E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5381" y="2448296"/>
            <a:ext cx="4840334" cy="4751291"/>
          </a:xfrm>
        </p:spPr>
        <p:txBody>
          <a:bodyPr>
            <a:normAutofit/>
          </a:bodyPr>
          <a:lstStyle/>
          <a:p>
            <a:r>
              <a:rPr lang="el-G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l-G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x-non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8D0375-DB76-B24D-8894-0D9F8A950125}"/>
              </a:ext>
            </a:extLst>
          </p:cNvPr>
          <p:cNvSpPr/>
          <p:nvPr/>
        </p:nvSpPr>
        <p:spPr>
          <a:xfrm>
            <a:off x="6005110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x-none" dirty="0">
                <a:solidFill>
                  <a:srgbClr val="000000"/>
                </a:solidFill>
                <a:latin typeface="Times" pitchFamily="2" charset="0"/>
              </a:rPr>
              <a:t> </a:t>
            </a:r>
            <a:endParaRPr lang="x-none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51FFAA-1EA2-F148-9ED3-01522F26F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1258"/>
            <a:ext cx="9144000" cy="15471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6D3458-A048-2041-932E-22B14836E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381" y="2813258"/>
            <a:ext cx="3701575" cy="36049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FBFC96-6D7D-1A4A-848C-5D4B3EAFA85D}"/>
              </a:ext>
            </a:extLst>
          </p:cNvPr>
          <p:cNvSpPr txBox="1"/>
          <p:nvPr/>
        </p:nvSpPr>
        <p:spPr>
          <a:xfrm>
            <a:off x="1943905" y="6402268"/>
            <a:ext cx="13949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l-GR" sz="1600" dirty="0" err="1">
                <a:solidFill>
                  <a:srgbClr val="C00000"/>
                </a:solidFill>
                <a:latin typeface="Candara" panose="020E0502030303020204" pitchFamily="34" charset="0"/>
              </a:rPr>
              <a:t>Αθην</a:t>
            </a:r>
            <a:r>
              <a:rPr lang="x-none" sz="1600" dirty="0">
                <a:solidFill>
                  <a:srgbClr val="C00000"/>
                </a:solidFill>
                <a:latin typeface="Candara" panose="020E0502030303020204" pitchFamily="34" charset="0"/>
              </a:rPr>
              <a:t>ά</a:t>
            </a:r>
            <a:r>
              <a:rPr lang="el-GR" sz="1600" dirty="0">
                <a:solidFill>
                  <a:srgbClr val="C00000"/>
                </a:solidFill>
                <a:latin typeface="Candara" panose="020E0502030303020204" pitchFamily="34" charset="0"/>
              </a:rPr>
              <a:t> Λι , </a:t>
            </a:r>
            <a:r>
              <a:rPr lang="en-US" sz="1600" dirty="0">
                <a:solidFill>
                  <a:srgbClr val="C00000"/>
                </a:solidFill>
                <a:latin typeface="Candara" panose="020E0502030303020204" pitchFamily="34" charset="0"/>
              </a:rPr>
              <a:t>IB2</a:t>
            </a:r>
            <a:endParaRPr lang="x-none" sz="1600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05182A04-FD14-9E44-9E05-4E4B7D5CBD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75921" y="3429000"/>
            <a:ext cx="4932039" cy="2502278"/>
          </a:xfrm>
        </p:spPr>
        <p:txBody>
          <a:bodyPr>
            <a:noAutofit/>
          </a:bodyPr>
          <a:lstStyle/>
          <a:p>
            <a:endParaRPr lang="el-GR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Αισχύλου, </a:t>
            </a:r>
            <a:r>
              <a:rPr lang="el-GR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Πέρσαι</a:t>
            </a:r>
            <a:endParaRPr lang="el-GR" sz="36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438DFD-A30E-8149-A64D-A4B1290CCD72}"/>
              </a:ext>
            </a:extLst>
          </p:cNvPr>
          <p:cNvSpPr txBox="1"/>
          <p:nvPr/>
        </p:nvSpPr>
        <p:spPr>
          <a:xfrm>
            <a:off x="1718620" y="1821454"/>
            <a:ext cx="894938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l-GR" sz="2600" b="1" i="1" dirty="0">
                <a:solidFill>
                  <a:srgbClr val="DF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«Ο ελληνικός και ο ασιατικός τρόπος σκέψης μέσα από τις πηγές τις αρχαίας ελληνικής ιστοριογραφίας και γραμματείας. Μία απόπειρα κριτικής προσέγγισης.»</a:t>
            </a:r>
            <a:endParaRPr lang="x-none" sz="2600" b="1" i="1" dirty="0">
              <a:solidFill>
                <a:srgbClr val="DF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06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03512" y="1268760"/>
            <a:ext cx="8229600" cy="1143000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l-GR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ΑΙΣΧΥΛΟΣ </a:t>
            </a:r>
            <a:endParaRPr lang="en-US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03512" y="1445772"/>
            <a:ext cx="8784976" cy="481642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endParaRPr lang="el-GR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el-GR" sz="2400" b="1" dirty="0">
                <a:latin typeface="Times New Roman"/>
                <a:cs typeface="Times New Roman"/>
              </a:rPr>
              <a:t>Γέννηση</a:t>
            </a:r>
            <a:r>
              <a:rPr lang="el-GR" sz="2400" dirty="0">
                <a:latin typeface="Times New Roman"/>
                <a:cs typeface="Times New Roman"/>
              </a:rPr>
              <a:t>: 525 π.Χ. Ελευσίνα</a:t>
            </a:r>
          </a:p>
          <a:p>
            <a:r>
              <a:rPr lang="el-GR" sz="2400" b="1" dirty="0">
                <a:latin typeface="Times New Roman"/>
                <a:cs typeface="Times New Roman"/>
              </a:rPr>
              <a:t>Θάνατος: </a:t>
            </a:r>
            <a:r>
              <a:rPr lang="el-GR" sz="2400" dirty="0">
                <a:latin typeface="Times New Roman"/>
                <a:cs typeface="Times New Roman"/>
              </a:rPr>
              <a:t>456 π.Χ. Γέλα</a:t>
            </a:r>
          </a:p>
          <a:p>
            <a:r>
              <a:rPr lang="el-GR" sz="2400" b="1" dirty="0">
                <a:latin typeface="Times New Roman"/>
                <a:cs typeface="Times New Roman"/>
              </a:rPr>
              <a:t>Πολεμιστής</a:t>
            </a:r>
            <a:r>
              <a:rPr 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l-GR" sz="2400" dirty="0">
                <a:latin typeface="Times New Roman"/>
                <a:cs typeface="Times New Roman"/>
              </a:rPr>
              <a:t>Μάχη του Μαραθώνα (490 </a:t>
            </a:r>
            <a:r>
              <a:rPr lang="el-GR" sz="2400" dirty="0" err="1">
                <a:latin typeface="Times New Roman"/>
                <a:cs typeface="Times New Roman"/>
              </a:rPr>
              <a:t>π.Χ</a:t>
            </a:r>
            <a:r>
              <a:rPr lang="el-GR" sz="2400" dirty="0">
                <a:latin typeface="Times New Roman"/>
                <a:cs typeface="Times New Roman"/>
              </a:rPr>
              <a:t>)</a:t>
            </a:r>
          </a:p>
          <a:p>
            <a:pPr marL="0" indent="0">
              <a:buNone/>
            </a:pPr>
            <a:r>
              <a:rPr lang="el-GR" sz="2400" dirty="0">
                <a:latin typeface="Times New Roman"/>
                <a:cs typeface="Times New Roman"/>
              </a:rPr>
              <a:t>Ναυμαχία της Σαλαμίνας (480 </a:t>
            </a:r>
            <a:r>
              <a:rPr lang="el-GR" sz="2400" dirty="0" err="1">
                <a:latin typeface="Times New Roman"/>
                <a:cs typeface="Times New Roman"/>
              </a:rPr>
              <a:t>π.Χ</a:t>
            </a:r>
            <a:r>
              <a:rPr lang="el-GR" sz="2400" dirty="0">
                <a:latin typeface="Times New Roman"/>
                <a:cs typeface="Times New Roman"/>
              </a:rPr>
              <a:t>) </a:t>
            </a:r>
          </a:p>
          <a:p>
            <a:r>
              <a:rPr lang="el-GR" sz="2400" b="1" dirty="0">
                <a:latin typeface="Times New Roman"/>
                <a:cs typeface="Times New Roman"/>
              </a:rPr>
              <a:t>Ευγενική καταγωγή</a:t>
            </a:r>
          </a:p>
          <a:p>
            <a:r>
              <a:rPr lang="el-GR" sz="2400" b="1" dirty="0">
                <a:latin typeface="Times New Roman"/>
                <a:cs typeface="Times New Roman"/>
              </a:rPr>
              <a:t>Ένας από τους τρεις </a:t>
            </a:r>
            <a:endParaRPr lang="el-G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l-GR" sz="2400" b="1" dirty="0">
                <a:latin typeface="Times New Roman"/>
                <a:cs typeface="Times New Roman"/>
              </a:rPr>
              <a:t>αρχαίους  τραγωδούς</a:t>
            </a:r>
          </a:p>
          <a:p>
            <a:r>
              <a:rPr lang="el-GR" sz="2400" b="1" dirty="0">
                <a:latin typeface="Times New Roman"/>
                <a:cs typeface="Times New Roman"/>
              </a:rPr>
              <a:t>Πατέρας της τραγωδίας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968" y="3748569"/>
            <a:ext cx="2449032" cy="2671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154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473544" y="6118934"/>
            <a:ext cx="2160240" cy="33855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400"/>
            <a:r>
              <a:rPr lang="el-GR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Τραγωδία Πέρσες</a:t>
            </a:r>
            <a:endParaRPr lang="en-US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968" y="1349916"/>
            <a:ext cx="2483768" cy="1835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8218968" y="2979862"/>
            <a:ext cx="1836712" cy="26161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400"/>
            <a:r>
              <a:rPr lang="el-GR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Προτομή Αισχύλου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040216" y="6427113"/>
            <a:ext cx="259356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900" dirty="0">
                <a:solidFill>
                  <a:prstClr val="black"/>
                </a:solidFill>
                <a:latin typeface="Calibri"/>
                <a:hlinkClick r:id="rId5"/>
              </a:rPr>
              <a:t>https://</a:t>
            </a:r>
            <a:r>
              <a:rPr lang="en-US" sz="900" dirty="0" smtClean="0">
                <a:solidFill>
                  <a:prstClr val="black"/>
                </a:solidFill>
                <a:latin typeface="Calibri"/>
                <a:hlinkClick r:id="rId5"/>
              </a:rPr>
              <a:t>el.wikipedia.org/</a:t>
            </a:r>
            <a:r>
              <a:rPr lang="en-US" sz="900" dirty="0" smtClean="0">
                <a:solidFill>
                  <a:prstClr val="black"/>
                </a:solidFill>
                <a:latin typeface="Calibri"/>
              </a:rPr>
              <a:t> </a:t>
            </a: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536625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920" y="1406364"/>
            <a:ext cx="5292080" cy="4793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47528" y="0"/>
            <a:ext cx="8229600" cy="1143000"/>
          </a:xfrm>
        </p:spPr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endParaRPr lang="en-US" sz="4800" dirty="0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1" y="2780928"/>
            <a:ext cx="4716016" cy="4077072"/>
          </a:xfr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 fontScale="85000" lnSpcReduction="20000"/>
          </a:bodyPr>
          <a:lstStyle/>
          <a:p>
            <a:r>
              <a:rPr lang="el-GR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Έτος διδασκαλίας</a:t>
            </a:r>
            <a:r>
              <a:rPr lang="el-GR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l-GR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472 </a:t>
            </a:r>
            <a:r>
              <a:rPr lang="el-GR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π.Χ.</a:t>
            </a:r>
            <a:endParaRPr lang="el-GR" sz="280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Θέμα: </a:t>
            </a:r>
            <a:r>
              <a:rPr lang="el-GR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Συντριβή του περσικού στόλου</a:t>
            </a:r>
            <a:endParaRPr lang="el-GR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Οπτική γωνία</a:t>
            </a:r>
            <a:r>
              <a:rPr lang="el-GR" sz="28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l-GR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Πέρση Αγγελιαφόρου</a:t>
            </a:r>
          </a:p>
          <a:p>
            <a:r>
              <a:rPr lang="el-GR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Τοποθεσία: </a:t>
            </a:r>
            <a:r>
              <a:rPr lang="el-GR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Ανάκτορο του Ξέρξη στα Σούσα</a:t>
            </a:r>
          </a:p>
          <a:p>
            <a:r>
              <a:rPr lang="el-GR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Μήνυμα- νόημα:</a:t>
            </a:r>
          </a:p>
          <a:p>
            <a:pPr marL="624078" indent="-514350">
              <a:buFont typeface="+mj-lt"/>
              <a:buAutoNum type="arabicPeriod"/>
            </a:pPr>
            <a:r>
              <a:rPr lang="el-GR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Στηλίτευση αλαζονείας Αθηναίων</a:t>
            </a:r>
          </a:p>
          <a:p>
            <a:pPr marL="624078" indent="-514350">
              <a:buFont typeface="+mj-lt"/>
              <a:buAutoNum type="arabicPeriod"/>
            </a:pPr>
            <a:r>
              <a:rPr lang="el-GR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Αντιμετώπιση των εχθρών με σεβασμό </a:t>
            </a:r>
          </a:p>
          <a:p>
            <a:pPr marL="109728" indent="0">
              <a:buNone/>
            </a:pPr>
            <a:endParaRPr lang="el-GR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marL="624078" indent="-514350">
              <a:buFont typeface="+mj-lt"/>
              <a:buAutoNum type="arabicPeriod"/>
            </a:pPr>
            <a:endParaRPr lang="en-US" b="1" dirty="0">
              <a:latin typeface="Century" panose="020406040505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154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30504" y="1124744"/>
            <a:ext cx="42484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l-GR" sz="4800" b="1" dirty="0">
                <a:ln w="12700">
                  <a:solidFill>
                    <a:srgbClr val="676A55">
                      <a:satMod val="155000"/>
                    </a:srgbClr>
                  </a:solidFill>
                  <a:prstDash val="solid"/>
                </a:ln>
                <a:solidFill>
                  <a:srgbClr val="EAEBDE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Η τραγωδία «Πέρσες»</a:t>
            </a:r>
            <a:endParaRPr lang="en-US" sz="4800" b="1" dirty="0">
              <a:ln w="12700">
                <a:solidFill>
                  <a:srgbClr val="676A55">
                    <a:satMod val="155000"/>
                  </a:srgbClr>
                </a:solidFill>
                <a:prstDash val="solid"/>
              </a:ln>
              <a:solidFill>
                <a:srgbClr val="EAEBDE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40016" y="620413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/>
            <a:r>
              <a:rPr lang="en-US" sz="1400" dirty="0">
                <a:solidFill>
                  <a:prstClr val="black"/>
                </a:solidFill>
                <a:hlinkClick r:id="rId4"/>
              </a:rPr>
              <a:t>https://www.ime.gr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64352" y="5563480"/>
            <a:ext cx="1403648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400"/>
            <a:r>
              <a:rPr lang="el-GR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ΠΡΟΤΟΜΗ ΑΙΣΧΥΛΟΥ</a:t>
            </a: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23723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91544" y="260648"/>
            <a:ext cx="8229600" cy="1143000"/>
          </a:xfrm>
        </p:spPr>
        <p:txBody>
          <a:bodyPr/>
          <a:lstStyle/>
          <a:p>
            <a:endParaRPr lang="en-US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Παρουσία του φαντάσματος του Δαρείου</a:t>
            </a:r>
          </a:p>
          <a:p>
            <a:endParaRPr lang="el-G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Δαρείος</a:t>
            </a:r>
          </a:p>
          <a:p>
            <a:pPr marL="0" indent="0">
              <a:buNone/>
            </a:pPr>
            <a:endParaRPr lang="el-G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274" y="3861048"/>
            <a:ext cx="2592726" cy="299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347" y="5398349"/>
            <a:ext cx="2551928" cy="1460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166" y="5398348"/>
            <a:ext cx="4025987" cy="1476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154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089872" y="2360783"/>
            <a:ext cx="2880321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defTabSz="914400">
              <a:buFont typeface="+mj-lt"/>
              <a:buAutoNum type="arabicPeriod"/>
            </a:pPr>
            <a:r>
              <a:rPr lang="el-GR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Αλλόθρησκος</a:t>
            </a:r>
          </a:p>
          <a:p>
            <a:pPr marL="342900" indent="-342900" defTabSz="914400">
              <a:buFont typeface="+mj-lt"/>
              <a:buAutoNum type="arabicPeriod"/>
            </a:pPr>
            <a:r>
              <a:rPr lang="el-GR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Πέρσης</a:t>
            </a:r>
          </a:p>
          <a:p>
            <a:pPr marL="342900" indent="-342900" defTabSz="914400">
              <a:buFont typeface="+mj-lt"/>
              <a:buAutoNum type="arabicPeriod"/>
            </a:pPr>
            <a:r>
              <a:rPr lang="el-GR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Πατέρας Του Ξέρξη</a:t>
            </a: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91544" y="4005064"/>
            <a:ext cx="5867484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 defTabSz="914400"/>
            <a:r>
              <a:rPr lang="el-GR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Αν και διαφορετικός τόσο σε νοοτροπία όσο σε πολιτισμό και θρησκεία κατανοεί την τιμωρία του Διός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03912" y="4928394"/>
            <a:ext cx="266429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1050" dirty="0">
                <a:solidFill>
                  <a:prstClr val="black"/>
                </a:solidFill>
                <a:latin typeface="Calibri"/>
                <a:hlinkClick r:id="rId6"/>
              </a:rPr>
              <a:t>http://www.polignosi.com/</a:t>
            </a:r>
            <a:r>
              <a:rPr lang="el-GR" sz="1050" dirty="0">
                <a:solidFill>
                  <a:prstClr val="black"/>
                </a:solidFill>
                <a:latin typeface="Calibri"/>
              </a:rPr>
              <a:t> </a:t>
            </a:r>
            <a:endParaRPr lang="en-US" sz="10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0" y="4955750"/>
            <a:ext cx="37799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1400" dirty="0">
                <a:solidFill>
                  <a:prstClr val="black"/>
                </a:solidFill>
                <a:latin typeface="Calibri"/>
                <a:hlinkClick r:id="rId7"/>
              </a:rPr>
              <a:t>https://faretra.info/</a:t>
            </a:r>
            <a:r>
              <a:rPr lang="el-GR" sz="1400" dirty="0">
                <a:solidFill>
                  <a:prstClr val="black"/>
                </a:solidFill>
                <a:latin typeface="Calibri"/>
              </a:rPr>
              <a:t> 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299781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032104" y="2348880"/>
            <a:ext cx="3635896" cy="1433990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l-GR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ΕΜΒΑΘΥΝΣΗ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31504" y="1196752"/>
            <a:ext cx="5461644" cy="5040560"/>
          </a:xfrm>
        </p:spPr>
        <p:txBody>
          <a:bodyPr vert="horz" lIns="91440" tIns="45720" rIns="91440" bIns="45720" rtlCol="0" anchor="t">
            <a:noAutofit/>
          </a:bodyPr>
          <a:lstStyle/>
          <a:p>
            <a:pPr indent="-255905"/>
            <a:r>
              <a:rPr lang="el-GR" sz="2000" b="1" dirty="0">
                <a:latin typeface="Times New Roman"/>
                <a:cs typeface="Times New Roman"/>
              </a:rPr>
              <a:t>Παράθεση αντίθετης οπτικής γωνιάς</a:t>
            </a:r>
            <a:endParaRPr lang="en-US" sz="2000" dirty="0">
              <a:latin typeface="Times New Roman"/>
              <a:cs typeface="Times New Roman"/>
            </a:endParaRPr>
          </a:p>
          <a:p>
            <a:pPr indent="-255905"/>
            <a:r>
              <a:rPr lang="el-GR" sz="2000" b="1" dirty="0">
                <a:latin typeface="Times New Roman"/>
                <a:cs typeface="Times New Roman"/>
              </a:rPr>
              <a:t>Θεμέλιο διαπολιτισμικού διαλόγου</a:t>
            </a:r>
          </a:p>
          <a:p>
            <a:pPr indent="-255905"/>
            <a:r>
              <a:rPr lang="el-GR" sz="2000" b="1" dirty="0">
                <a:latin typeface="Times New Roman"/>
                <a:cs typeface="Times New Roman"/>
              </a:rPr>
              <a:t>Ανάλυση της Ναυμαχίας της Σαλαμίνας</a:t>
            </a:r>
          </a:p>
          <a:p>
            <a:pPr indent="-255905"/>
            <a:r>
              <a:rPr lang="el-GR" sz="2000" b="1" dirty="0">
                <a:latin typeface="Times New Roman"/>
                <a:cs typeface="Times New Roman"/>
              </a:rPr>
              <a:t>Σημασία ανάγκης επικοινωνίας λαών </a:t>
            </a:r>
          </a:p>
          <a:p>
            <a:pPr indent="-255905"/>
            <a:r>
              <a:rPr lang="el-GR" sz="2000" b="1" dirty="0">
                <a:latin typeface="Times New Roman"/>
                <a:cs typeface="Times New Roman"/>
              </a:rPr>
              <a:t>Σημασία της κατανόησης των πολιτισμών </a:t>
            </a:r>
            <a:endParaRPr lang="el-G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55905"/>
            <a:r>
              <a:rPr lang="el-GR" sz="2000" b="1" dirty="0">
                <a:latin typeface="Times New Roman"/>
                <a:cs typeface="Times New Roman"/>
              </a:rPr>
              <a:t>Αντιπολεμικό ιδεώδες</a:t>
            </a:r>
          </a:p>
          <a:p>
            <a:pPr indent="-255905"/>
            <a:r>
              <a:rPr lang="el-GR" sz="2000" b="1" dirty="0">
                <a:latin typeface="Times New Roman"/>
                <a:cs typeface="Times New Roman"/>
              </a:rPr>
              <a:t>Θεμέλιο για τη διασφάλιση της ειρήνης μεταξύ των κρατών</a:t>
            </a:r>
          </a:p>
          <a:p>
            <a:pPr indent="-255905"/>
            <a:endParaRPr lang="en-US" sz="2000" dirty="0">
              <a:cs typeface="Lucida Sans Unicode"/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572" y="5666562"/>
            <a:ext cx="2839413" cy="12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784" y="5661248"/>
            <a:ext cx="3672407" cy="1196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661248"/>
            <a:ext cx="2627783" cy="12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145"/>
            <a:ext cx="9144000" cy="1189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04465" y="5661249"/>
            <a:ext cx="2610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l-GR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ΠΑΡΑΣΤΑΣΗ  ΠΕΡΣΕΣ ΤΟΥ ΑΙΣΧΥΛΟΥ</a:t>
            </a:r>
            <a:endParaRPr lang="en-US" sz="1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57707" y="6535217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l-GR" sz="1400" b="1" dirty="0">
                <a:solidFill>
                  <a:prstClr val="white"/>
                </a:solidFill>
                <a:latin typeface="Arial Black" panose="020B0A04020102020204" pitchFamily="34" charset="0"/>
              </a:rPr>
              <a:t>ΠΡΟΤΟΜΗ ΑΙΣΧΥΛΟΥ</a:t>
            </a:r>
            <a:endParaRPr lang="en-US" sz="1400" b="1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67998" y="5892080"/>
            <a:ext cx="1856193" cy="60016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400"/>
            <a:r>
              <a:rPr lang="el-GR" sz="1100" b="1" dirty="0">
                <a:solidFill>
                  <a:prstClr val="black"/>
                </a:solidFill>
                <a:latin typeface="Arial Black" panose="020B0A04020102020204" pitchFamily="34" charset="0"/>
              </a:rPr>
              <a:t>ΝΟΜΙΣΜΑΤΙΚΗ ΑΠΕΙΚΟΝΙΣΗ ΑΙΣΧΥΛΟΥ</a:t>
            </a:r>
            <a:endParaRPr lang="en-US" sz="11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22660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Συμπεράσματα 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Οι πολιτισμικές διαφορές ενώνουν τους λαούς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συνειδητοποίηση της ταυτότητας καθίσταται δυνατή μέσω της επίγνωσης της ετερότητας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l-GR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πολλαπλότητα των πολιτισμών ουδόλως εμποδίζει την ενότητα της ανθρωπότητας</a:t>
            </a:r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(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Tondorov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T. 2009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συνάντηση ανάμεσα σε κουλτούρες και πολιτισμούς συνήθως δεν παράγει σύγκρουση, διένεξη αλλά αλληλεπίδραση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28" y="251333"/>
            <a:ext cx="11202572" cy="1457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398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78098"/>
          </a:xfrm>
        </p:spPr>
        <p:txBody>
          <a:bodyPr>
            <a:normAutofit/>
          </a:bodyPr>
          <a:lstStyle/>
          <a:p>
            <a:endParaRPr lang="el-G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9823" y="1364566"/>
            <a:ext cx="8806374" cy="5331656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endParaRPr lang="el-G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l-GR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ΒΙΒΛΙΟΓΡΑΦΙΑ</a:t>
            </a:r>
          </a:p>
          <a:p>
            <a:pPr marL="0" indent="0">
              <a:buNone/>
            </a:pPr>
            <a:r>
              <a:rPr lang="el-G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Αισχύλου</a:t>
            </a:r>
            <a:r>
              <a:rPr lang="el-GR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Πέρσαι</a:t>
            </a:r>
            <a:r>
              <a:rPr lang="el-G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Μετάφραση Ι. Ν. Γρυπάρη. Οργανισμός Εκδόσεων Διδακτικών Βιβλίων, 1975.</a:t>
            </a:r>
          </a:p>
          <a:p>
            <a:pPr marL="0" indent="0">
              <a:buNone/>
            </a:pPr>
            <a:endParaRPr lang="el-GR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l-G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Ηροδότου, </a:t>
            </a:r>
            <a:r>
              <a:rPr lang="el-GR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Ιστορίαι</a:t>
            </a:r>
            <a:r>
              <a:rPr lang="el-GR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l-G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Μετάφραση Α. Σ. Βλάχου. </a:t>
            </a:r>
            <a:r>
              <a:rPr lang="el-G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Κέντρον</a:t>
            </a:r>
            <a:r>
              <a:rPr lang="el-G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Εκδόσεως Έργων Ελλήνων Συγγραφέων, 	1989</a:t>
            </a:r>
          </a:p>
          <a:p>
            <a:pPr marL="0" indent="0">
              <a:buNone/>
            </a:pPr>
            <a:r>
              <a:rPr lang="el-GR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Ηρόδοτου Ιστορίες: Α’ γυμνασίου. </a:t>
            </a:r>
            <a:r>
              <a:rPr lang="el-G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Μετάφραση Ζ. Σπανάκου. Ινστιτούτο Τεχνολογίας Υπολογιστών και 	Εκδόσεων "Διόφαντος”, 2018.</a:t>
            </a:r>
          </a:p>
          <a:p>
            <a:pPr marL="0" indent="0">
              <a:buNone/>
            </a:pPr>
            <a:r>
              <a:rPr lang="el-GR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Ηροδότου Ιστορίες: Β΄ Γυμνασίου.</a:t>
            </a:r>
            <a:r>
              <a:rPr lang="el-G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Μετάφραση Η. Σπυρόπουλος. Οργανισμός Εκδόσεων 	Διδακτικών 	Βιβλίων, 2000.</a:t>
            </a:r>
          </a:p>
          <a:p>
            <a:pPr marL="0" indent="0">
              <a:buNone/>
            </a:pPr>
            <a:r>
              <a:rPr lang="el-G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Κακριδής, Φ. Ι. </a:t>
            </a:r>
            <a:r>
              <a:rPr lang="el-GR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Αρχαία ελληνική γραμματολογία. </a:t>
            </a:r>
            <a:r>
              <a:rPr lang="el-G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Ινστιτούτο Νεοελληνικών Σπουδών. Ίδρυμα 	Μανόλη Τριανταφυλλίδη, 2005.</a:t>
            </a:r>
          </a:p>
          <a:p>
            <a:pPr marL="0" indent="0">
              <a:buNone/>
            </a:pPr>
            <a:r>
              <a:rPr lang="el-G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Κρεμμυδάς</a:t>
            </a:r>
            <a:r>
              <a:rPr lang="el-G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Β., και Σ. Μαρκιανός. </a:t>
            </a:r>
            <a:r>
              <a:rPr lang="el-GR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 αρχαίος κόσμος: ανατολικοί λαοί και Ελλάδα ως το 323 π.Χ.</a:t>
            </a:r>
            <a:r>
              <a:rPr lang="el-G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Γνώση, 1987.</a:t>
            </a:r>
            <a:r>
              <a:rPr lang="el-GR" sz="3300" dirty="0"/>
              <a:t> </a:t>
            </a:r>
          </a:p>
          <a:p>
            <a:pPr marL="0" indent="0">
              <a:buNone/>
            </a:pPr>
            <a:r>
              <a:rPr lang="el-G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Μαρκιανός, Σ. </a:t>
            </a:r>
            <a:r>
              <a:rPr lang="el-GR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διδασκαλία των ιστοριών του Ηροδότου. </a:t>
            </a:r>
            <a:r>
              <a:rPr lang="el-G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Σχολή Ι. Μ. Παναγιωτόπουλου, 1994.</a:t>
            </a:r>
          </a:p>
          <a:p>
            <a:pPr marL="0" indent="0">
              <a:buNone/>
            </a:pPr>
            <a:endParaRPr lang="el-GR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l-G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«Οικουμενική Διακήρυξη της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Unesco</a:t>
            </a:r>
            <a:r>
              <a:rPr lang="el-G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για την Πολιτιστική Πολυμορφία»,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Unesco</a:t>
            </a:r>
            <a:r>
              <a:rPr lang="el-G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2001. 	tinyurl.com/y3l96n3f. Πρόσβαση 4 Ιουλ. 2020.</a:t>
            </a:r>
          </a:p>
          <a:p>
            <a:pPr marL="0" indent="0">
              <a:buNone/>
            </a:pPr>
            <a:endParaRPr lang="el-GR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l-G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Πελεκίδης</a:t>
            </a:r>
            <a:r>
              <a:rPr lang="el-G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Χ. «Από το Μαραθώνα στις Θερμοπύλες, στη Σαλαμίνα και στις </a:t>
            </a:r>
            <a:r>
              <a:rPr lang="el-G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Πλαταιές</a:t>
            </a:r>
            <a:r>
              <a:rPr lang="el-G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r>
              <a:rPr lang="el-GR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Στο: 	</a:t>
            </a:r>
            <a:r>
              <a:rPr lang="el-GR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Ιστορία του Ελληνικού Έθνους</a:t>
            </a:r>
            <a:r>
              <a:rPr lang="el-G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τ. Β, Εκδοτική Αθηνών, 1971.</a:t>
            </a:r>
          </a:p>
          <a:p>
            <a:pPr marL="0" indent="0">
              <a:buNone/>
            </a:pPr>
            <a:endParaRPr lang="el-GR" sz="23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28" y="251333"/>
            <a:ext cx="11202572" cy="122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370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2362" y="404665"/>
            <a:ext cx="9256543" cy="57214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l-G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Πλουτάρχου, </a:t>
            </a:r>
            <a:r>
              <a:rPr lang="el-GR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Βίοι Παράλληλοι. </a:t>
            </a: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Τόμος  Β΄,</a:t>
            </a:r>
            <a:r>
              <a:rPr lang="el-GR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Μετάφραση Α. Ι. Πουρνάρα. </a:t>
            </a:r>
          </a:p>
          <a:p>
            <a:pPr marL="0" indent="0">
              <a:buNone/>
            </a:pP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Πάπυρος,1975</a:t>
            </a:r>
          </a:p>
          <a:p>
            <a:pPr marL="0" indent="0">
              <a:buNone/>
            </a:pP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Σακκάς, Γ. «Ιστορία και εθνική αυτογνωσία</a:t>
            </a:r>
            <a:r>
              <a:rPr lang="el-GR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Καθημερινή</a:t>
            </a: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15 Σεπ. 2019, 	www.kathimerini.gr/opinion/1042662/istoria-kai-ethniki-aytognosia. 	</a:t>
            </a:r>
          </a:p>
          <a:p>
            <a:pPr marL="0" indent="0">
              <a:buNone/>
            </a:pP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Πρόσβαση 4 Ιουλ. 2020.</a:t>
            </a:r>
          </a:p>
          <a:p>
            <a:pPr marL="0" indent="0">
              <a:buNone/>
            </a:pP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Bengtson</a:t>
            </a: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l-GR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Ιστορία της αρχαίας Ελλάδας</a:t>
            </a: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Μέλισσα, 1979.</a:t>
            </a:r>
          </a:p>
          <a:p>
            <a:pPr marL="0" indent="0"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Boardman</a:t>
            </a: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l-GR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Ιστορία της αρχαίας Ελλάδας.</a:t>
            </a: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Ελληνικά Γράμματα, 2005. </a:t>
            </a:r>
          </a:p>
          <a:p>
            <a:pPr marL="0" indent="0"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Bradford</a:t>
            </a: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l-GR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Θερμοπύλες.</a:t>
            </a: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Εκδόσεις </a:t>
            </a:r>
            <a:r>
              <a:rPr lang="el-G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Καρδαμίτσα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2009.</a:t>
            </a:r>
            <a:endParaRPr lang="el-G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urn, A. R. 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Persia and the Greeks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Minerva Press, 1962.</a:t>
            </a:r>
            <a:endParaRPr lang="el-G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ury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J., </a:t>
            </a: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και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Meiggs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l-GR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ιστορία της Ελλάδας μέχρι το θάνατο του Μ. Αλεξάνδρου. 	</a:t>
            </a: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Εκδόσεις </a:t>
            </a:r>
            <a:r>
              <a:rPr lang="el-G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Καρδαμίτσα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1978</a:t>
            </a:r>
            <a:endParaRPr lang="el-G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Harmatta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J. 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Hecataeus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al-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Ḫuwārizmī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Bactrian, Pahlavi, Sogdian, Persian, Sanskrit,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Syriac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Arabic, Chinese, Greek and Latin sources for the history of Pre-Islamic Central Asia.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Akadémiai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Kiadó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1984.</a:t>
            </a:r>
            <a:endParaRPr lang="el-G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28" y="251333"/>
            <a:ext cx="11202572" cy="122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14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5078" y="281355"/>
            <a:ext cx="8792308" cy="584481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l-G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Immerwahr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H. R. 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 and thought in Herodotus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The American Philological Association, 1966</a:t>
            </a:r>
            <a:r>
              <a:rPr lang="el-G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Kitto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H. D. F. </a:t>
            </a:r>
            <a:r>
              <a:rPr lang="el-GR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αρχαία ελληνική τραγωδία</a:t>
            </a:r>
            <a:r>
              <a:rPr lang="el-G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Εκδόσεις Παπαδήμα, Αθήνα, 1993.</a:t>
            </a:r>
          </a:p>
          <a:p>
            <a:pPr marL="0" indent="0">
              <a:buNone/>
            </a:pP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Lesky</a:t>
            </a:r>
            <a:r>
              <a:rPr lang="el-G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l-G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l-GR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Ιστορία της αρχαίας ελληνικής λογοτεχνίας. </a:t>
            </a:r>
            <a:r>
              <a:rPr lang="el-G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Αριστοτέλειον </a:t>
            </a:r>
            <a:r>
              <a:rPr lang="el-GR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Πανεπιστήμιον</a:t>
            </a:r>
            <a:r>
              <a:rPr lang="el-G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Θεσσαλονίκης, 1951.</a:t>
            </a:r>
          </a:p>
          <a:p>
            <a:pPr marL="0" indent="0">
              <a:buNone/>
            </a:pP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Myres</a:t>
            </a:r>
            <a:r>
              <a:rPr lang="el-G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l-G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l-G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Herodotus</a:t>
            </a:r>
            <a:r>
              <a:rPr lang="el-GR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father of history</a:t>
            </a:r>
            <a:r>
              <a:rPr lang="el-GR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Oxford University Press, 1953.</a:t>
            </a:r>
            <a:endParaRPr lang="el-GR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Romm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J. 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Herodotus. 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Yale University Press</a:t>
            </a:r>
            <a:r>
              <a:rPr lang="el-G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1982.</a:t>
            </a:r>
          </a:p>
          <a:p>
            <a:pPr marL="0" indent="0">
              <a:buNone/>
            </a:pP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Todorov</a:t>
            </a:r>
            <a:r>
              <a:rPr lang="el-G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l-G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l-GR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 φόβος των βαρβάρων: πέρα από τη σύγκρουση των πολιτισμών.</a:t>
            </a:r>
            <a:r>
              <a:rPr lang="el-G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Πόλις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2009.</a:t>
            </a:r>
            <a:endParaRPr lang="el-GR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28" y="251333"/>
            <a:ext cx="11202572" cy="122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810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35145" y="2176827"/>
            <a:ext cx="6007768" cy="2852455"/>
          </a:xfrm>
        </p:spPr>
        <p:txBody>
          <a:bodyPr>
            <a:noAutofit/>
          </a:bodyPr>
          <a:lstStyle/>
          <a:p>
            <a:pPr algn="ctr"/>
            <a:r>
              <a:rPr lang="el-GR" sz="2400" b="1" dirty="0">
                <a:solidFill>
                  <a:srgbClr val="002060"/>
                </a:solidFill>
                <a:latin typeface="Candara" panose="020E0502030303020204" pitchFamily="34" charset="0"/>
              </a:rPr>
              <a:t>«Διάλογος ή σύγκρουση πολιτισμών;</a:t>
            </a:r>
            <a:r>
              <a:rPr lang="en-US" sz="2400" b="1" dirty="0">
                <a:solidFill>
                  <a:srgbClr val="002060"/>
                </a:solidFill>
                <a:latin typeface="Candara" panose="020E0502030303020204" pitchFamily="34" charset="0"/>
              </a:rPr>
              <a:t/>
            </a:r>
            <a:br>
              <a:rPr lang="en-US" sz="2400" b="1" dirty="0">
                <a:solidFill>
                  <a:srgbClr val="002060"/>
                </a:solidFill>
                <a:latin typeface="Candara" panose="020E0502030303020204" pitchFamily="34" charset="0"/>
              </a:rPr>
            </a:br>
            <a:r>
              <a:rPr lang="el-GR" sz="2400" b="1" dirty="0">
                <a:solidFill>
                  <a:srgbClr val="002060"/>
                </a:solidFill>
                <a:latin typeface="Candara" panose="020E0502030303020204" pitchFamily="34" charset="0"/>
              </a:rPr>
              <a:t>Με αφορμή το ορόσημο των 2.500 χρόνων </a:t>
            </a:r>
            <a:r>
              <a:rPr lang="en-US" sz="2400" b="1" dirty="0">
                <a:solidFill>
                  <a:srgbClr val="002060"/>
                </a:solidFill>
                <a:latin typeface="Candara" panose="020E0502030303020204" pitchFamily="34" charset="0"/>
              </a:rPr>
              <a:t/>
            </a:r>
            <a:br>
              <a:rPr lang="en-US" sz="2400" b="1" dirty="0">
                <a:solidFill>
                  <a:srgbClr val="002060"/>
                </a:solidFill>
                <a:latin typeface="Candara" panose="020E0502030303020204" pitchFamily="34" charset="0"/>
              </a:rPr>
            </a:br>
            <a:r>
              <a:rPr lang="el-GR" sz="2400" b="1" dirty="0">
                <a:solidFill>
                  <a:srgbClr val="002060"/>
                </a:solidFill>
                <a:latin typeface="Candara" panose="020E0502030303020204" pitchFamily="34" charset="0"/>
              </a:rPr>
              <a:t>από τη μάχη των </a:t>
            </a:r>
            <a:r>
              <a:rPr lang="el-GR" sz="2400" b="1" dirty="0" err="1">
                <a:solidFill>
                  <a:srgbClr val="002060"/>
                </a:solidFill>
                <a:latin typeface="Candara" panose="020E0502030303020204" pitchFamily="34" charset="0"/>
              </a:rPr>
              <a:t>Θερμοπυλών</a:t>
            </a:r>
            <a:r>
              <a:rPr lang="el-GR" sz="2400" b="1" dirty="0">
                <a:solidFill>
                  <a:srgbClr val="002060"/>
                </a:solidFill>
                <a:latin typeface="Candara" panose="020E0502030303020204" pitchFamily="34" charset="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Candara" panose="020E0502030303020204" pitchFamily="34" charset="0"/>
              </a:rPr>
              <a:t/>
            </a:r>
            <a:br>
              <a:rPr lang="en-US" sz="2400" b="1" dirty="0">
                <a:solidFill>
                  <a:srgbClr val="002060"/>
                </a:solidFill>
                <a:latin typeface="Candara" panose="020E0502030303020204" pitchFamily="34" charset="0"/>
              </a:rPr>
            </a:br>
            <a:r>
              <a:rPr lang="el-GR" sz="2400" b="1" dirty="0">
                <a:solidFill>
                  <a:srgbClr val="002060"/>
                </a:solidFill>
                <a:latin typeface="Candara" panose="020E0502030303020204" pitchFamily="34" charset="0"/>
              </a:rPr>
              <a:t>και τη ναυμαχία της Σαλαμίνας»</a:t>
            </a:r>
            <a:r>
              <a:rPr lang="en-US" sz="2400" b="1" dirty="0">
                <a:solidFill>
                  <a:srgbClr val="002060"/>
                </a:solidFill>
                <a:latin typeface="Candara" panose="020E0502030303020204" pitchFamily="34" charset="0"/>
              </a:rPr>
              <a:t/>
            </a:r>
            <a:br>
              <a:rPr lang="en-US" sz="2400" b="1" dirty="0">
                <a:solidFill>
                  <a:srgbClr val="002060"/>
                </a:solidFill>
                <a:latin typeface="Candara" panose="020E0502030303020204" pitchFamily="34" charset="0"/>
              </a:rPr>
            </a:br>
            <a:r>
              <a:rPr lang="en-US" sz="2400" b="1" dirty="0">
                <a:solidFill>
                  <a:srgbClr val="002060"/>
                </a:solidFill>
                <a:latin typeface="Candara" panose="020E0502030303020204" pitchFamily="34" charset="0"/>
              </a:rPr>
              <a:t/>
            </a:r>
            <a:br>
              <a:rPr lang="en-US" sz="2400" b="1" dirty="0">
                <a:solidFill>
                  <a:srgbClr val="002060"/>
                </a:solidFill>
                <a:latin typeface="Candara" panose="020E0502030303020204" pitchFamily="34" charset="0"/>
              </a:rPr>
            </a:br>
            <a:r>
              <a:rPr lang="en-US" sz="2000" dirty="0">
                <a:solidFill>
                  <a:schemeClr val="bg2"/>
                </a:solidFill>
                <a:latin typeface="Candara" panose="020E0502030303020204" pitchFamily="34" charset="0"/>
              </a:rPr>
              <a:t/>
            </a:r>
            <a:br>
              <a:rPr lang="en-US" sz="2000" dirty="0">
                <a:solidFill>
                  <a:schemeClr val="bg2"/>
                </a:solidFill>
                <a:latin typeface="Candara" panose="020E0502030303020204" pitchFamily="34" charset="0"/>
              </a:rPr>
            </a:br>
            <a:r>
              <a:rPr lang="en-US" sz="2000" dirty="0">
                <a:solidFill>
                  <a:schemeClr val="bg2"/>
                </a:solidFill>
                <a:latin typeface="Candara" panose="020E0502030303020204" pitchFamily="34" charset="0"/>
              </a:rPr>
              <a:t/>
            </a:r>
            <a:br>
              <a:rPr lang="en-US" sz="2000" dirty="0">
                <a:solidFill>
                  <a:schemeClr val="bg2"/>
                </a:solidFill>
                <a:latin typeface="Candara" panose="020E0502030303020204" pitchFamily="34" charset="0"/>
              </a:rPr>
            </a:br>
            <a:r>
              <a:rPr lang="el-GR" sz="2400" b="1" dirty="0">
                <a:solidFill>
                  <a:srgbClr val="CE161D"/>
                </a:solidFill>
                <a:latin typeface="Candara" panose="020E0502030303020204" pitchFamily="34" charset="0"/>
              </a:rPr>
              <a:t>11-12 Φεβρουαρίου 2021</a:t>
            </a:r>
            <a:endParaRPr lang="el-GR" sz="2000" dirty="0">
              <a:solidFill>
                <a:srgbClr val="CE161D"/>
              </a:solidFill>
            </a:endParaRPr>
          </a:p>
        </p:txBody>
      </p:sp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C204ED2A-E340-3443-946E-B7DDAC0FAF8F}"/>
              </a:ext>
            </a:extLst>
          </p:cNvPr>
          <p:cNvGrpSpPr/>
          <p:nvPr/>
        </p:nvGrpSpPr>
        <p:grpSpPr>
          <a:xfrm>
            <a:off x="229954" y="0"/>
            <a:ext cx="11962046" cy="1453662"/>
            <a:chOff x="206691" y="-1"/>
            <a:chExt cx="11962046" cy="1238451"/>
          </a:xfrm>
        </p:grpSpPr>
        <p:pic>
          <p:nvPicPr>
            <p:cNvPr id="9" name="Picture 8" descr="C:\Users\ptsigou\AppData\Local\Microsoft\Windows\INetCache\Content.Outlook\SWIQT2DJ\Greek_colored.jp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691" y="251534"/>
              <a:ext cx="2392130" cy="710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10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07"/>
            <a:stretch/>
          </p:blipFill>
          <p:spPr bwMode="auto">
            <a:xfrm>
              <a:off x="9917028" y="-1"/>
              <a:ext cx="2251709" cy="12384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Ορθογώνιο 6">
              <a:extLst>
                <a:ext uri="{FF2B5EF4-FFF2-40B4-BE49-F238E27FC236}">
                  <a16:creationId xmlns:a16="http://schemas.microsoft.com/office/drawing/2014/main" id="{F05CD701-8B32-A14B-932A-A8CA33539E9A}"/>
                </a:ext>
              </a:extLst>
            </p:cNvPr>
            <p:cNvSpPr/>
            <p:nvPr/>
          </p:nvSpPr>
          <p:spPr>
            <a:xfrm>
              <a:off x="3088639" y="366398"/>
              <a:ext cx="704194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l-GR" sz="2400" b="1" dirty="0">
                  <a:solidFill>
                    <a:srgbClr val="CE161D"/>
                  </a:solidFill>
                  <a:latin typeface="Candara" panose="020E0502030303020204" pitchFamily="34" charset="0"/>
                </a:rPr>
                <a:t>ΠΑΝΕΛΛΗΝΙΟ ΜΑΘΗΤΙΚΟ ΣΥΝΕΔΡΙΟ </a:t>
              </a:r>
              <a:endParaRPr lang="el-GR" sz="2400" dirty="0">
                <a:solidFill>
                  <a:srgbClr val="CE161D"/>
                </a:solidFill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643354">
            <a:off x="903617" y="1826055"/>
            <a:ext cx="4488416" cy="43655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7443" y="5979179"/>
            <a:ext cx="22661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chemeClr val="bg1"/>
                </a:solidFill>
              </a:rPr>
              <a:t>Αθηνά Λι, ΙΒ2</a:t>
            </a:r>
            <a:r>
              <a:rPr lang="en-US" sz="1200" dirty="0">
                <a:solidFill>
                  <a:schemeClr val="bg1"/>
                </a:solidFill>
              </a:rPr>
              <a:t>,</a:t>
            </a:r>
            <a:r>
              <a:rPr lang="el-GR" sz="1200" dirty="0">
                <a:solidFill>
                  <a:schemeClr val="bg1"/>
                </a:solidFill>
              </a:rPr>
              <a:t> Κολλέγιο Ψυχικού</a:t>
            </a:r>
          </a:p>
        </p:txBody>
      </p:sp>
    </p:spTree>
    <p:extLst>
      <p:ext uri="{BB962C8B-B14F-4D97-AF65-F5344CB8AC3E}">
        <p14:creationId xmlns:p14="http://schemas.microsoft.com/office/powerpoint/2010/main" val="121713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895" y="365124"/>
            <a:ext cx="10959905" cy="1460501"/>
          </a:xfrm>
        </p:spPr>
        <p:txBody>
          <a:bodyPr/>
          <a:lstStyle/>
          <a:p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0132" y="2177517"/>
            <a:ext cx="10416563" cy="3409602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5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Δωρική Αλικαρνασσός (5</a:t>
            </a:r>
            <a:r>
              <a:rPr lang="el-GR" sz="51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ος</a:t>
            </a:r>
            <a:r>
              <a:rPr lang="el-GR" sz="5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αι. π.Χ.) </a:t>
            </a:r>
            <a:endParaRPr lang="el-G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		</a:t>
            </a:r>
          </a:p>
          <a:p>
            <a:pPr marL="0" indent="0">
              <a:buNone/>
            </a:pPr>
            <a:endParaRPr lang="el-G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		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/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4" name="Ομάδα 15">
            <a:extLst>
              <a:ext uri="{FF2B5EF4-FFF2-40B4-BE49-F238E27FC236}">
                <a16:creationId xmlns:a16="http://schemas.microsoft.com/office/drawing/2014/main" id="{C0D86CD3-5A92-4E5D-AEBE-C2821C3167E3}"/>
              </a:ext>
            </a:extLst>
          </p:cNvPr>
          <p:cNvGrpSpPr/>
          <p:nvPr/>
        </p:nvGrpSpPr>
        <p:grpSpPr>
          <a:xfrm>
            <a:off x="506436" y="79091"/>
            <a:ext cx="11685563" cy="1960724"/>
            <a:chOff x="206691" y="-1"/>
            <a:chExt cx="11962046" cy="1238451"/>
          </a:xfrm>
        </p:grpSpPr>
        <p:pic>
          <p:nvPicPr>
            <p:cNvPr id="5" name="Picture 4" descr="C:\Users\ptsigou\AppData\Local\Microsoft\Windows\INetCache\Content.Outlook\SWIQT2DJ\Greek_colored.jpg">
              <a:extLst>
                <a:ext uri="{FF2B5EF4-FFF2-40B4-BE49-F238E27FC236}">
                  <a16:creationId xmlns:a16="http://schemas.microsoft.com/office/drawing/2014/main" id="{D937B49E-2E05-4FD1-B447-29A4703F74C7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691" y="251534"/>
              <a:ext cx="2392130" cy="710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CA4FF73-3AB9-4E22-AC43-B88B4B4486F8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07"/>
            <a:stretch/>
          </p:blipFill>
          <p:spPr bwMode="auto">
            <a:xfrm>
              <a:off x="9917028" y="-1"/>
              <a:ext cx="2251709" cy="12384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Ορθογώνιο 6">
              <a:extLst>
                <a:ext uri="{FF2B5EF4-FFF2-40B4-BE49-F238E27FC236}">
                  <a16:creationId xmlns:a16="http://schemas.microsoft.com/office/drawing/2014/main" id="{9B675AE9-C454-40CF-BD65-041CD9283E21}"/>
                </a:ext>
              </a:extLst>
            </p:cNvPr>
            <p:cNvSpPr/>
            <p:nvPr/>
          </p:nvSpPr>
          <p:spPr>
            <a:xfrm>
              <a:off x="3088639" y="366398"/>
              <a:ext cx="704194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E161D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ΠΑΝΕΛΛΗΝΙΟ ΜΑΘΗΤΙΚΟ ΣΥΝΕΔΡΙΟ </a:t>
              </a:r>
              <a:endPara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CE161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AutoShape 10" descr="Αποτέλεσμα εικόνας για δωρική Αλικαρνασσό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3" name="AutoShape 12" descr="Αποτέλεσμα εικόνας για δωρική Αλικαρνασσός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038" name="Picture 14" descr="press image to open photo librar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494" y="2771878"/>
            <a:ext cx="5263438" cy="408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8379478" y="6103422"/>
            <a:ext cx="24847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http://asiaminor.ehw.gr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9510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CF1DC9-BA90-497B-A9C7-2AB374DEF483}"/>
              </a:ext>
            </a:extLst>
          </p:cNvPr>
          <p:cNvSpPr txBox="1"/>
          <p:nvPr/>
        </p:nvSpPr>
        <p:spPr>
          <a:xfrm>
            <a:off x="4278383" y="897622"/>
            <a:ext cx="3635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ΓΥΜΝΑΣΙΟ ΚΟΛΛΕΓΙΟΥ ΨΥΧΙΚΟΥ</a:t>
            </a:r>
            <a:endParaRPr kumimoji="0" lang="el-G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88F661EB-F91A-406F-A6C6-ECFA62DBE41D}"/>
              </a:ext>
            </a:extLst>
          </p:cNvPr>
          <p:cNvSpPr/>
          <p:nvPr/>
        </p:nvSpPr>
        <p:spPr>
          <a:xfrm>
            <a:off x="3982279" y="324966"/>
            <a:ext cx="42274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1200" cap="none" spc="0" normalizeH="0" baseline="0" noProof="0" dirty="0">
                <a:ln>
                  <a:noFill/>
                </a:ln>
                <a:solidFill>
                  <a:srgbClr val="CE161D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ΠΑΝΕΛΛΗΝΙΟ ΜΑΘΗΤΙΚΟ ΣΥΝΕΔΡΙΟ</a:t>
            </a:r>
            <a:endParaRPr kumimoji="0" lang="el-G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09323A5-A8FC-4AB9-9BB8-E1A05C35D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3536" y="0"/>
            <a:ext cx="3098464" cy="199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36B00E26-F88A-431D-A457-C5FAA233A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063" y="324966"/>
            <a:ext cx="3261412" cy="1045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0C49FB-4345-406B-9A10-6D4532EAAF0B}"/>
              </a:ext>
            </a:extLst>
          </p:cNvPr>
          <p:cNvSpPr txBox="1"/>
          <p:nvPr/>
        </p:nvSpPr>
        <p:spPr>
          <a:xfrm>
            <a:off x="391885" y="1296573"/>
            <a:ext cx="65407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Κωνσταντίνος Καβάφης (1863-1933)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«Θερμοπύλες»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Απαγγελία από: Τσαούση Άντζελα</a:t>
            </a: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BFCFBEA8-BBB6-4AC3-8EBC-36D2FAEE3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2833" y="2166607"/>
            <a:ext cx="4277282" cy="4296377"/>
          </a:xfrm>
          <a:prstGeom prst="rect">
            <a:avLst/>
          </a:prstGeom>
        </p:spPr>
      </p:pic>
      <p:sp>
        <p:nvSpPr>
          <p:cNvPr id="12" name="Ορθογώνιο 11">
            <a:extLst>
              <a:ext uri="{FF2B5EF4-FFF2-40B4-BE49-F238E27FC236}">
                <a16:creationId xmlns:a16="http://schemas.microsoft.com/office/drawing/2014/main" id="{EDB64F19-979A-427E-A3F3-4727653DA0E9}"/>
              </a:ext>
            </a:extLst>
          </p:cNvPr>
          <p:cNvSpPr/>
          <p:nvPr/>
        </p:nvSpPr>
        <p:spPr>
          <a:xfrm>
            <a:off x="8014282" y="6462984"/>
            <a:ext cx="35541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www.maxmag.gr/afieromata/konstantinos-kavafis-ithela-na-doso-fos-kai-sygkinisi-se-osoys-einai-san-kai-emena-kamomenoi/</a:t>
            </a:r>
            <a:endParaRPr kumimoji="0" lang="el-GR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Εικόνα 14" descr="Εικόνα που περιέχει άτομο,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171A21E0-E797-46DF-9103-1F6C10CD5C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43" y="2695205"/>
            <a:ext cx="5088835" cy="416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52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8741A2-8277-41AC-AC81-28A1297034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887" y="1865382"/>
            <a:ext cx="6662530" cy="4351338"/>
          </a:xfrm>
        </p:spPr>
        <p:txBody>
          <a:bodyPr/>
          <a:lstStyle/>
          <a:p>
            <a:pPr marL="0" indent="0">
              <a:buNone/>
            </a:pPr>
            <a:r>
              <a:rPr lang="el-GR" sz="3200" b="1" i="0" u="none" strike="noStrike" dirty="0">
                <a:solidFill>
                  <a:srgbClr val="104C7E"/>
                </a:solidFill>
                <a:effectLst/>
                <a:latin typeface="Candara" panose="020E0502030303020204" pitchFamily="34" charset="0"/>
              </a:rPr>
              <a:t>Ειρήνη </a:t>
            </a:r>
            <a:r>
              <a:rPr lang="el-GR" sz="3200" b="1" i="0" u="none" strike="noStrike" dirty="0" err="1">
                <a:solidFill>
                  <a:srgbClr val="104C7E"/>
                </a:solidFill>
                <a:effectLst/>
                <a:latin typeface="Candara" panose="020E0502030303020204" pitchFamily="34" charset="0"/>
              </a:rPr>
              <a:t>Γκρίτζαλη</a:t>
            </a:r>
            <a:r>
              <a:rPr lang="el-GR" sz="3200" b="0" i="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​</a:t>
            </a:r>
            <a:endParaRPr lang="el-GR" sz="3200" b="1" i="0" u="none" strike="noStrike" dirty="0">
              <a:solidFill>
                <a:srgbClr val="104C7E"/>
              </a:solidFill>
              <a:effectLst/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el-GR" b="1" i="0" u="none" strike="noStrike" dirty="0">
              <a:effectLst/>
              <a:latin typeface="Candara" panose="020E0502030303020204" pitchFamily="34" charset="0"/>
            </a:endParaRPr>
          </a:p>
          <a:p>
            <a:pPr marL="0" indent="0">
              <a:buNone/>
            </a:pPr>
            <a:r>
              <a:rPr lang="el-GR" b="1" i="0" u="sng" strike="noStrike" dirty="0">
                <a:effectLst/>
                <a:latin typeface="Candara" panose="020E0502030303020204" pitchFamily="34" charset="0"/>
              </a:rPr>
              <a:t>Κωστής Παλαμάς (1859-1943), </a:t>
            </a:r>
          </a:p>
          <a:p>
            <a:pPr marL="0" indent="0">
              <a:buNone/>
            </a:pPr>
            <a:r>
              <a:rPr lang="el-GR" b="1" i="0" u="sng" strike="noStrike" dirty="0">
                <a:effectLst/>
                <a:latin typeface="Candara" panose="020E0502030303020204" pitchFamily="34" charset="0"/>
              </a:rPr>
              <a:t>«Στις Θερμοπύλες»</a:t>
            </a:r>
          </a:p>
          <a:p>
            <a:r>
              <a:rPr lang="el-GR" b="1" dirty="0">
                <a:latin typeface="Candara" panose="020E0502030303020204" pitchFamily="34" charset="0"/>
              </a:rPr>
              <a:t>Εγκώμιο στους αγωνιζόμενους Σπαρτιάτες και ιδιαίτερα στον Λεωνίδα</a:t>
            </a:r>
            <a:endParaRPr lang="el-GR" b="1" i="0" u="none" strike="noStrike" dirty="0">
              <a:effectLst/>
              <a:latin typeface="Candara" panose="020E0502030303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E82CFDE-1967-4C17-BD28-861677A1D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04" y="274200"/>
            <a:ext cx="2749091" cy="9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DED929-ACB2-4345-8155-4BEBF74E8DF2}"/>
              </a:ext>
            </a:extLst>
          </p:cNvPr>
          <p:cNvSpPr txBox="1"/>
          <p:nvPr/>
        </p:nvSpPr>
        <p:spPr>
          <a:xfrm>
            <a:off x="4457698" y="476410"/>
            <a:ext cx="55394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CE161D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ΠΑΝΕΛΛΗΝΙΟ ΜΑΘΗΤΙΚΟ ΣΥΝΕΔΡΙΟ 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​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C5CE97A-1095-47D1-AA3A-A34F883AC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6046" y="0"/>
            <a:ext cx="2405954" cy="155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B89B6A0-7CD1-44AD-910B-CD3FE28EB5BC}"/>
              </a:ext>
            </a:extLst>
          </p:cNvPr>
          <p:cNvSpPr txBox="1"/>
          <p:nvPr/>
        </p:nvSpPr>
        <p:spPr>
          <a:xfrm>
            <a:off x="3048000" y="101345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         ΓΥΜΝΑΣΙΟ ΚΟΛΛΕΓΙΟΥ ΨΥΧΙΚΟΥ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​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utoShape 6" descr="Κωστής Παλαμάς: Εργοβιογραφικό">
            <a:extLst>
              <a:ext uri="{FF2B5EF4-FFF2-40B4-BE49-F238E27FC236}">
                <a16:creationId xmlns:a16="http://schemas.microsoft.com/office/drawing/2014/main" id="{3CE733A5-4EBA-45AD-B630-4E367007376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2" name="Picture 8" descr="Κωστής Παλαμάς: Εργοβιογραφικό">
            <a:extLst>
              <a:ext uri="{FF2B5EF4-FFF2-40B4-BE49-F238E27FC236}">
                <a16:creationId xmlns:a16="http://schemas.microsoft.com/office/drawing/2014/main" id="{E6EAECA8-B26C-43C3-997F-C50CF4D4C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408" y="1625886"/>
            <a:ext cx="3343275" cy="444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49A4FFC-E67F-405E-8424-1BC9A71B6037}"/>
              </a:ext>
            </a:extLst>
          </p:cNvPr>
          <p:cNvSpPr txBox="1"/>
          <p:nvPr/>
        </p:nvSpPr>
        <p:spPr>
          <a:xfrm>
            <a:off x="9691417" y="6074061"/>
            <a:ext cx="15066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Ο ποιητής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54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E82CFDE-1967-4C17-BD28-861677A1D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04" y="274200"/>
            <a:ext cx="2749091" cy="9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DED929-ACB2-4345-8155-4BEBF74E8DF2}"/>
              </a:ext>
            </a:extLst>
          </p:cNvPr>
          <p:cNvSpPr txBox="1"/>
          <p:nvPr/>
        </p:nvSpPr>
        <p:spPr>
          <a:xfrm>
            <a:off x="4457698" y="476410"/>
            <a:ext cx="55394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CE161D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ΠΑΝΕΛΛΗΝΙΟ ΜΑΘΗΤΙΚΟ ΣΥΝΕΔΡΙΟ 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​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C5CE97A-1095-47D1-AA3A-A34F883AC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6046" y="0"/>
            <a:ext cx="2405954" cy="155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6" descr="Κωστής Παλαμάς: Εργοβιογραφικό">
            <a:extLst>
              <a:ext uri="{FF2B5EF4-FFF2-40B4-BE49-F238E27FC236}">
                <a16:creationId xmlns:a16="http://schemas.microsoft.com/office/drawing/2014/main" id="{3CE733A5-4EBA-45AD-B630-4E367007376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56198BA-A98C-4C89-97AA-121FC8C95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5761" y="938075"/>
            <a:ext cx="4515678" cy="1044438"/>
          </a:xfrm>
        </p:spPr>
        <p:txBody>
          <a:bodyPr>
            <a:normAutofit/>
          </a:bodyPr>
          <a:lstStyle/>
          <a:p>
            <a:r>
              <a:rPr lang="el-GR" sz="4000" b="1" i="0" strike="noStrike" dirty="0">
                <a:effectLst/>
                <a:latin typeface="Candara" panose="020E0502030303020204" pitchFamily="34" charset="0"/>
              </a:rPr>
              <a:t>«Στις Θερμοπύλες»</a:t>
            </a:r>
            <a:endParaRPr lang="en-US" sz="4000" dirty="0"/>
          </a:p>
        </p:txBody>
      </p:sp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EA555FD7-CC70-4E7F-8EC1-5B5EC0F85F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842052" y="2058054"/>
            <a:ext cx="4101548" cy="4393110"/>
          </a:xfr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6D18C74-5970-4B8E-B3E4-D72D4B2DA3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2906" y="2058054"/>
            <a:ext cx="3897042" cy="439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90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E82CFDE-1967-4C17-BD28-861677A1D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04" y="274200"/>
            <a:ext cx="2749091" cy="9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DED929-ACB2-4345-8155-4BEBF74E8DF2}"/>
              </a:ext>
            </a:extLst>
          </p:cNvPr>
          <p:cNvSpPr txBox="1"/>
          <p:nvPr/>
        </p:nvSpPr>
        <p:spPr>
          <a:xfrm>
            <a:off x="4457698" y="476410"/>
            <a:ext cx="55394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CE161D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ΠΑΝΕΛΛΗΝΙΟ ΜΑΘΗΤΙΚΟ ΣΥΝΕΔΡΙΟ 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​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C5CE97A-1095-47D1-AA3A-A34F883AC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6046" y="0"/>
            <a:ext cx="2405954" cy="155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56198BA-A98C-4C89-97AA-121FC8C95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8161" y="1022281"/>
            <a:ext cx="4515678" cy="1044438"/>
          </a:xfrm>
        </p:spPr>
        <p:txBody>
          <a:bodyPr>
            <a:normAutofit/>
          </a:bodyPr>
          <a:lstStyle/>
          <a:p>
            <a:pPr algn="ctr"/>
            <a:r>
              <a:rPr lang="el-GR" sz="4000" b="1" i="0" strike="noStrike" dirty="0" smtClean="0">
                <a:effectLst/>
                <a:latin typeface="Candara" panose="020E0502030303020204" pitchFamily="34" charset="0"/>
              </a:rPr>
              <a:t>Πηγές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D43DA-72D3-4726-A8FA-695049B224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399643" cy="4351338"/>
          </a:xfrm>
        </p:spPr>
        <p:txBody>
          <a:bodyPr/>
          <a:lstStyle/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dirty="0"/>
              <a:t>«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Κωστής Παλαμάς». </a:t>
            </a:r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Ανεμόσκαλα, 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Υπουργείο Παιδείας και Θρησκευμάτων, Κέντρο Ελληνικής   </a:t>
            </a:r>
            <a:r>
              <a:rPr lang="el-G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	Γλώσσας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2012,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www.greek-language.gr/digitalResources/literature/</a:t>
            </a:r>
            <a:r>
              <a:rPr lang="el-G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Πρόσβαση 30 Ιαν. </a:t>
            </a:r>
            <a:r>
              <a:rPr lang="el-G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2021.</a:t>
            </a:r>
          </a:p>
          <a:p>
            <a:pPr marL="0" indent="0">
              <a:buNone/>
            </a:pPr>
            <a:r>
              <a:rPr lang="el-G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«Κωνσταντίνος Καβάφης». </a:t>
            </a:r>
            <a:r>
              <a:rPr lang="el-G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Ανεμόσκαλα, </a:t>
            </a:r>
            <a:r>
              <a:rPr lang="el-G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Υπουργείο Παιδείας και Θρησκευμάτων, Κέντρο 	Ελληνικής Γλώσσας, 2012,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www.greek-language.gr/digitalResources/literature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/</a:t>
            </a:r>
            <a:r>
              <a:rPr lang="el-G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	Πρόσβαση 30 Ιαν. 2021</a:t>
            </a:r>
            <a:endParaRPr lang="el-G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27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35145" y="2176827"/>
            <a:ext cx="6007768" cy="2852455"/>
          </a:xfrm>
        </p:spPr>
        <p:txBody>
          <a:bodyPr>
            <a:noAutofit/>
          </a:bodyPr>
          <a:lstStyle/>
          <a:p>
            <a:pPr algn="ctr"/>
            <a:r>
              <a:rPr lang="el-GR" sz="2400" b="1" dirty="0">
                <a:solidFill>
                  <a:srgbClr val="002060"/>
                </a:solidFill>
                <a:latin typeface="Candara" panose="020E0502030303020204" pitchFamily="34" charset="0"/>
              </a:rPr>
              <a:t>«Διάλογος ή σύγκρουση πολιτισμών;</a:t>
            </a:r>
            <a:r>
              <a:rPr lang="en-US" sz="2400" b="1" dirty="0">
                <a:solidFill>
                  <a:srgbClr val="002060"/>
                </a:solidFill>
                <a:latin typeface="Candara" panose="020E0502030303020204" pitchFamily="34" charset="0"/>
              </a:rPr>
              <a:t/>
            </a:r>
            <a:br>
              <a:rPr lang="en-US" sz="2400" b="1" dirty="0">
                <a:solidFill>
                  <a:srgbClr val="002060"/>
                </a:solidFill>
                <a:latin typeface="Candara" panose="020E0502030303020204" pitchFamily="34" charset="0"/>
              </a:rPr>
            </a:br>
            <a:r>
              <a:rPr lang="el-GR" sz="2400" b="1" dirty="0">
                <a:solidFill>
                  <a:srgbClr val="002060"/>
                </a:solidFill>
                <a:latin typeface="Candara" panose="020E0502030303020204" pitchFamily="34" charset="0"/>
              </a:rPr>
              <a:t>Με αφορμή το ορόσημο των 2.500 χρόνων </a:t>
            </a:r>
            <a:r>
              <a:rPr lang="en-US" sz="2400" b="1" dirty="0">
                <a:solidFill>
                  <a:srgbClr val="002060"/>
                </a:solidFill>
                <a:latin typeface="Candara" panose="020E0502030303020204" pitchFamily="34" charset="0"/>
              </a:rPr>
              <a:t/>
            </a:r>
            <a:br>
              <a:rPr lang="en-US" sz="2400" b="1" dirty="0">
                <a:solidFill>
                  <a:srgbClr val="002060"/>
                </a:solidFill>
                <a:latin typeface="Candara" panose="020E0502030303020204" pitchFamily="34" charset="0"/>
              </a:rPr>
            </a:br>
            <a:r>
              <a:rPr lang="el-GR" sz="2400" b="1" dirty="0">
                <a:solidFill>
                  <a:srgbClr val="002060"/>
                </a:solidFill>
                <a:latin typeface="Candara" panose="020E0502030303020204" pitchFamily="34" charset="0"/>
              </a:rPr>
              <a:t>από τη μάχη των </a:t>
            </a:r>
            <a:r>
              <a:rPr lang="el-GR" sz="2400" b="1" dirty="0" err="1">
                <a:solidFill>
                  <a:srgbClr val="002060"/>
                </a:solidFill>
                <a:latin typeface="Candara" panose="020E0502030303020204" pitchFamily="34" charset="0"/>
              </a:rPr>
              <a:t>Θερμοπυλών</a:t>
            </a:r>
            <a:r>
              <a:rPr lang="el-GR" sz="2400" b="1" dirty="0">
                <a:solidFill>
                  <a:srgbClr val="002060"/>
                </a:solidFill>
                <a:latin typeface="Candara" panose="020E0502030303020204" pitchFamily="34" charset="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Candara" panose="020E0502030303020204" pitchFamily="34" charset="0"/>
              </a:rPr>
              <a:t/>
            </a:r>
            <a:br>
              <a:rPr lang="en-US" sz="2400" b="1" dirty="0">
                <a:solidFill>
                  <a:srgbClr val="002060"/>
                </a:solidFill>
                <a:latin typeface="Candara" panose="020E0502030303020204" pitchFamily="34" charset="0"/>
              </a:rPr>
            </a:br>
            <a:r>
              <a:rPr lang="el-GR" sz="2400" b="1" dirty="0">
                <a:solidFill>
                  <a:srgbClr val="002060"/>
                </a:solidFill>
                <a:latin typeface="Candara" panose="020E0502030303020204" pitchFamily="34" charset="0"/>
              </a:rPr>
              <a:t>και τη ναυμαχία της Σαλαμίνας»</a:t>
            </a:r>
            <a:r>
              <a:rPr lang="en-US" sz="2400" b="1" dirty="0">
                <a:solidFill>
                  <a:srgbClr val="002060"/>
                </a:solidFill>
                <a:latin typeface="Candara" panose="020E0502030303020204" pitchFamily="34" charset="0"/>
              </a:rPr>
              <a:t/>
            </a:r>
            <a:br>
              <a:rPr lang="en-US" sz="2400" b="1" dirty="0">
                <a:solidFill>
                  <a:srgbClr val="002060"/>
                </a:solidFill>
                <a:latin typeface="Candara" panose="020E0502030303020204" pitchFamily="34" charset="0"/>
              </a:rPr>
            </a:br>
            <a:r>
              <a:rPr lang="en-US" sz="2400" b="1" dirty="0">
                <a:solidFill>
                  <a:srgbClr val="002060"/>
                </a:solidFill>
                <a:latin typeface="Candara" panose="020E0502030303020204" pitchFamily="34" charset="0"/>
              </a:rPr>
              <a:t/>
            </a:r>
            <a:br>
              <a:rPr lang="en-US" sz="2400" b="1" dirty="0">
                <a:solidFill>
                  <a:srgbClr val="002060"/>
                </a:solidFill>
                <a:latin typeface="Candara" panose="020E0502030303020204" pitchFamily="34" charset="0"/>
              </a:rPr>
            </a:br>
            <a:r>
              <a:rPr lang="en-US" sz="2000" dirty="0">
                <a:solidFill>
                  <a:schemeClr val="bg2"/>
                </a:solidFill>
                <a:latin typeface="Candara" panose="020E0502030303020204" pitchFamily="34" charset="0"/>
              </a:rPr>
              <a:t/>
            </a:r>
            <a:br>
              <a:rPr lang="en-US" sz="2000" dirty="0">
                <a:solidFill>
                  <a:schemeClr val="bg2"/>
                </a:solidFill>
                <a:latin typeface="Candara" panose="020E0502030303020204" pitchFamily="34" charset="0"/>
              </a:rPr>
            </a:br>
            <a:r>
              <a:rPr lang="en-US" sz="2000" dirty="0">
                <a:solidFill>
                  <a:schemeClr val="bg2"/>
                </a:solidFill>
                <a:latin typeface="Candara" panose="020E0502030303020204" pitchFamily="34" charset="0"/>
              </a:rPr>
              <a:t/>
            </a:r>
            <a:br>
              <a:rPr lang="en-US" sz="2000" dirty="0">
                <a:solidFill>
                  <a:schemeClr val="bg2"/>
                </a:solidFill>
                <a:latin typeface="Candara" panose="020E0502030303020204" pitchFamily="34" charset="0"/>
              </a:rPr>
            </a:br>
            <a:r>
              <a:rPr lang="el-GR" sz="2400" b="1" dirty="0">
                <a:solidFill>
                  <a:srgbClr val="CE161D"/>
                </a:solidFill>
                <a:latin typeface="Candara" panose="020E0502030303020204" pitchFamily="34" charset="0"/>
              </a:rPr>
              <a:t>11-12 Φεβρουαρίου 2021</a:t>
            </a:r>
            <a:endParaRPr lang="el-GR" sz="2000" dirty="0">
              <a:solidFill>
                <a:srgbClr val="CE161D"/>
              </a:solidFill>
            </a:endParaRPr>
          </a:p>
        </p:txBody>
      </p:sp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C204ED2A-E340-3443-946E-B7DDAC0FAF8F}"/>
              </a:ext>
            </a:extLst>
          </p:cNvPr>
          <p:cNvGrpSpPr/>
          <p:nvPr/>
        </p:nvGrpSpPr>
        <p:grpSpPr>
          <a:xfrm>
            <a:off x="229954" y="0"/>
            <a:ext cx="11962046" cy="1453662"/>
            <a:chOff x="206691" y="-1"/>
            <a:chExt cx="11962046" cy="1238451"/>
          </a:xfrm>
        </p:grpSpPr>
        <p:pic>
          <p:nvPicPr>
            <p:cNvPr id="9" name="Picture 8" descr="C:\Users\ptsigou\AppData\Local\Microsoft\Windows\INetCache\Content.Outlook\SWIQT2DJ\Greek_colored.jp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691" y="251534"/>
              <a:ext cx="2392130" cy="710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10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07"/>
            <a:stretch/>
          </p:blipFill>
          <p:spPr bwMode="auto">
            <a:xfrm>
              <a:off x="9917028" y="-1"/>
              <a:ext cx="2251709" cy="12384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Ορθογώνιο 6">
              <a:extLst>
                <a:ext uri="{FF2B5EF4-FFF2-40B4-BE49-F238E27FC236}">
                  <a16:creationId xmlns:a16="http://schemas.microsoft.com/office/drawing/2014/main" id="{F05CD701-8B32-A14B-932A-A8CA33539E9A}"/>
                </a:ext>
              </a:extLst>
            </p:cNvPr>
            <p:cNvSpPr/>
            <p:nvPr/>
          </p:nvSpPr>
          <p:spPr>
            <a:xfrm>
              <a:off x="3088639" y="366398"/>
              <a:ext cx="704194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l-GR" sz="2400" b="1" dirty="0">
                  <a:solidFill>
                    <a:srgbClr val="CE161D"/>
                  </a:solidFill>
                  <a:latin typeface="Candara" panose="020E0502030303020204" pitchFamily="34" charset="0"/>
                </a:rPr>
                <a:t>ΠΑΝΕΛΛΗΝΙΟ ΜΑΘΗΤΙΚΟ ΣΥΝΕΔΡΙΟ </a:t>
              </a:r>
              <a:endParaRPr lang="el-GR" sz="2400" dirty="0">
                <a:solidFill>
                  <a:srgbClr val="CE161D"/>
                </a:solidFill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643354">
            <a:off x="903617" y="1826055"/>
            <a:ext cx="4488416" cy="43655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7443" y="5979179"/>
            <a:ext cx="22661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chemeClr val="bg1"/>
                </a:solidFill>
              </a:rPr>
              <a:t>Αθηνά Λι, ΙΒ2</a:t>
            </a:r>
            <a:r>
              <a:rPr lang="en-US" sz="1200" dirty="0">
                <a:solidFill>
                  <a:schemeClr val="bg1"/>
                </a:solidFill>
              </a:rPr>
              <a:t>,</a:t>
            </a:r>
            <a:r>
              <a:rPr lang="el-GR" sz="1200" dirty="0">
                <a:solidFill>
                  <a:schemeClr val="bg1"/>
                </a:solidFill>
              </a:rPr>
              <a:t> Κολλέγιο Ψυχικού</a:t>
            </a:r>
          </a:p>
        </p:txBody>
      </p:sp>
    </p:spTree>
    <p:extLst>
      <p:ext uri="{BB962C8B-B14F-4D97-AF65-F5344CB8AC3E}">
        <p14:creationId xmlns:p14="http://schemas.microsoft.com/office/powerpoint/2010/main" val="273428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59A46-0B09-48FA-90BE-BD5FA1177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441" y="1129792"/>
            <a:ext cx="10515600" cy="1325563"/>
          </a:xfrm>
        </p:spPr>
        <p:txBody>
          <a:bodyPr>
            <a:normAutofit/>
          </a:bodyPr>
          <a:lstStyle/>
          <a:p>
            <a:r>
              <a:rPr lang="el-GR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 Ηρόδοτος, </a:t>
            </a:r>
            <a:r>
              <a:rPr lang="el-GR" sz="4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πατέρας της Ιστορίας</a:t>
            </a:r>
            <a:endParaRPr lang="en-GB" sz="40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B16F1-AEC7-4614-B1CC-05F1B4B0BA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9767" y="2243194"/>
            <a:ext cx="6319944" cy="201324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l-GR" dirty="0"/>
          </a:p>
          <a:p>
            <a:r>
              <a:rPr lang="el-GR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Επιρροή από το προοδευτικό ιωνικό πνεύμα</a:t>
            </a:r>
          </a:p>
          <a:p>
            <a:pPr marL="0" indent="0">
              <a:buNone/>
            </a:pPr>
            <a:endParaRPr lang="el-GR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l-GR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Εξέλιξη Ορθολογισμού &amp; εμπειρισμού</a:t>
            </a:r>
          </a:p>
          <a:p>
            <a:pPr marL="0" indent="0">
              <a:buNone/>
            </a:pPr>
            <a:endParaRPr lang="en-US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Κίνητρα: Θεωρία &amp; αυτοψία </a:t>
            </a:r>
          </a:p>
          <a:p>
            <a:endParaRPr lang="el-GR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sz="7200" dirty="0">
              <a:latin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pPr marL="0" indent="0">
              <a:buNone/>
            </a:pPr>
            <a:endParaRPr lang="el-GR" sz="7200" dirty="0">
              <a:latin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pPr marL="0" indent="0">
              <a:buNone/>
            </a:pPr>
            <a:endParaRPr lang="el-GR" sz="7200" dirty="0">
              <a:latin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pPr marL="0" indent="0">
              <a:buNone/>
            </a:pPr>
            <a:r>
              <a:rPr lang="el-GR" sz="72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Ιωνικός αρχιτεκτονικός ρυθμός </a:t>
            </a:r>
          </a:p>
          <a:p>
            <a:pPr marL="0" indent="0">
              <a:buNone/>
            </a:pP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https://ar-ar.facebook.com/</a:t>
            </a:r>
            <a:r>
              <a:rPr lang="el-GR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el-GR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dirty="0"/>
          </a:p>
        </p:txBody>
      </p:sp>
      <p:grpSp>
        <p:nvGrpSpPr>
          <p:cNvPr id="6" name="Ομάδα 15">
            <a:extLst>
              <a:ext uri="{FF2B5EF4-FFF2-40B4-BE49-F238E27FC236}">
                <a16:creationId xmlns:a16="http://schemas.microsoft.com/office/drawing/2014/main" id="{C0D86CD3-5A92-4E5D-AEBE-C2821C3167E3}"/>
              </a:ext>
            </a:extLst>
          </p:cNvPr>
          <p:cNvGrpSpPr/>
          <p:nvPr/>
        </p:nvGrpSpPr>
        <p:grpSpPr>
          <a:xfrm>
            <a:off x="168811" y="0"/>
            <a:ext cx="12023189" cy="2025748"/>
            <a:chOff x="206691" y="-1"/>
            <a:chExt cx="11962046" cy="1238451"/>
          </a:xfrm>
        </p:grpSpPr>
        <p:pic>
          <p:nvPicPr>
            <p:cNvPr id="7" name="Picture 6" descr="C:\Users\ptsigou\AppData\Local\Microsoft\Windows\INetCache\Content.Outlook\SWIQT2DJ\Greek_colored.jpg">
              <a:extLst>
                <a:ext uri="{FF2B5EF4-FFF2-40B4-BE49-F238E27FC236}">
                  <a16:creationId xmlns:a16="http://schemas.microsoft.com/office/drawing/2014/main" id="{D937B49E-2E05-4FD1-B447-29A4703F74C7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691" y="251534"/>
              <a:ext cx="2392130" cy="710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CA4FF73-3AB9-4E22-AC43-B88B4B4486F8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07"/>
            <a:stretch/>
          </p:blipFill>
          <p:spPr bwMode="auto">
            <a:xfrm>
              <a:off x="9917028" y="-1"/>
              <a:ext cx="2251709" cy="12384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Ορθογώνιο 6">
              <a:extLst>
                <a:ext uri="{FF2B5EF4-FFF2-40B4-BE49-F238E27FC236}">
                  <a16:creationId xmlns:a16="http://schemas.microsoft.com/office/drawing/2014/main" id="{9B675AE9-C454-40CF-BD65-041CD9283E21}"/>
                </a:ext>
              </a:extLst>
            </p:cNvPr>
            <p:cNvSpPr/>
            <p:nvPr/>
          </p:nvSpPr>
          <p:spPr>
            <a:xfrm>
              <a:off x="3088639" y="366398"/>
              <a:ext cx="704194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E161D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ΠΑΝΕΛΛΗΝΙΟ ΜΑΘΗΤΙΚΟ ΣΥΝΕΔΡΙΟ </a:t>
              </a:r>
              <a:endPara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CE161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Right Arrow 3"/>
          <p:cNvSpPr/>
          <p:nvPr/>
        </p:nvSpPr>
        <p:spPr>
          <a:xfrm>
            <a:off x="1206394" y="310051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https://scontent.fath3-4.fna.fbcdn.net/v/t1.0-1/s720x720/109831468_102366198228318_7540266747032441222_o.jpg?_nc_cat=102&amp;ccb=2&amp;_nc_sid=dbb9e7&amp;_nc_ohc=DTlyhga3dOYAX_wGcRO&amp;_nc_ht=scontent.fath3-4.fna&amp;tp=7&amp;oh=7bfce6316b9974800c5af4d70c2f7be1&amp;oe=60457DB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348" y="4337235"/>
            <a:ext cx="4102201" cy="249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57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825624"/>
            <a:ext cx="10805160" cy="1926051"/>
          </a:xfrm>
        </p:spPr>
        <p:txBody>
          <a:bodyPr/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 Ηρόδοτος γνώρισε εξέχουσες φυσιογνωμίες της εποχής του: </a:t>
            </a:r>
          </a:p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Περικλής				Πρωταγόρας			        Σοφοκλής</a:t>
            </a:r>
          </a:p>
          <a:p>
            <a:pPr marL="0" indent="0">
              <a:buNone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https://el.wikipedia.org/</a:t>
            </a: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	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https://ellinondiktyo.blogspot.com/</a:t>
            </a: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	       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https://www.in.gr/</a:t>
            </a: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4" name="Ομάδα 15">
            <a:extLst>
              <a:ext uri="{FF2B5EF4-FFF2-40B4-BE49-F238E27FC236}">
                <a16:creationId xmlns:a16="http://schemas.microsoft.com/office/drawing/2014/main" id="{C0D86CD3-5A92-4E5D-AEBE-C2821C3167E3}"/>
              </a:ext>
            </a:extLst>
          </p:cNvPr>
          <p:cNvGrpSpPr/>
          <p:nvPr/>
        </p:nvGrpSpPr>
        <p:grpSpPr>
          <a:xfrm>
            <a:off x="154746" y="79091"/>
            <a:ext cx="12037254" cy="1960724"/>
            <a:chOff x="206691" y="-1"/>
            <a:chExt cx="11962046" cy="1238451"/>
          </a:xfrm>
        </p:grpSpPr>
        <p:pic>
          <p:nvPicPr>
            <p:cNvPr id="5" name="Picture 4" descr="C:\Users\ptsigou\AppData\Local\Microsoft\Windows\INetCache\Content.Outlook\SWIQT2DJ\Greek_colored.jpg">
              <a:extLst>
                <a:ext uri="{FF2B5EF4-FFF2-40B4-BE49-F238E27FC236}">
                  <a16:creationId xmlns:a16="http://schemas.microsoft.com/office/drawing/2014/main" id="{D937B49E-2E05-4FD1-B447-29A4703F74C7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691" y="251534"/>
              <a:ext cx="2392130" cy="710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CA4FF73-3AB9-4E22-AC43-B88B4B4486F8}"/>
                </a:ext>
              </a:extLst>
            </p:cNvPr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07"/>
            <a:stretch/>
          </p:blipFill>
          <p:spPr bwMode="auto">
            <a:xfrm>
              <a:off x="9917028" y="-1"/>
              <a:ext cx="2251709" cy="12384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Ορθογώνιο 6">
              <a:extLst>
                <a:ext uri="{FF2B5EF4-FFF2-40B4-BE49-F238E27FC236}">
                  <a16:creationId xmlns:a16="http://schemas.microsoft.com/office/drawing/2014/main" id="{9B675AE9-C454-40CF-BD65-041CD9283E21}"/>
                </a:ext>
              </a:extLst>
            </p:cNvPr>
            <p:cNvSpPr/>
            <p:nvPr/>
          </p:nvSpPr>
          <p:spPr>
            <a:xfrm>
              <a:off x="3088639" y="366398"/>
              <a:ext cx="704194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E161D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ΠΑΝΕΛΛΗΝΙΟ ΜΑΘΗΤΙΚΟ ΣΥΝΕΔΡΙΟ </a:t>
              </a:r>
              <a:endPara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CE161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50" name="Picture 2" descr="Αποτέλεσμα εικόνας για Περικλής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99" y="3201693"/>
            <a:ext cx="2801622" cy="3432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1.bp.blogspot.com/-mDgEniJPL6A/WRGlmkizSxI/AAAAAAABHMw/zLnOC_5OS0EWB4PQ2yqJDWp67xgUDLbnACK4B/s1600/%25CE%25BF%2B%25CF%2580%25CF%2581%25CF%2589%25CF%2584%25CE%25B1%25CE%25B3%25CE%25BF%25CF%2581%25CE%25B1%25CF%258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409" y="3236911"/>
            <a:ext cx="3419621" cy="336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www.in.gr/wp-content/uploads/2019/10/sofoklis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065" y="3236910"/>
            <a:ext cx="2927941" cy="336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65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780" y="2079959"/>
            <a:ext cx="10515600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 Ηρόδοτος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Έθεσε τα θεμέλια της συστηματικής έρευνας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Προσεγγίζοντας την αλήθεια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Εγκαινιάζοντας την επιστημονική ιστοριογραφία</a:t>
            </a:r>
          </a:p>
          <a:p>
            <a:pPr marL="0" indent="0">
              <a:buNone/>
            </a:pP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													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https://www.istorikathemata.com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/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Ομάδα 15">
            <a:extLst>
              <a:ext uri="{FF2B5EF4-FFF2-40B4-BE49-F238E27FC236}">
                <a16:creationId xmlns:a16="http://schemas.microsoft.com/office/drawing/2014/main" id="{C0D86CD3-5A92-4E5D-AEBE-C2821C3167E3}"/>
              </a:ext>
            </a:extLst>
          </p:cNvPr>
          <p:cNvGrpSpPr/>
          <p:nvPr/>
        </p:nvGrpSpPr>
        <p:grpSpPr>
          <a:xfrm>
            <a:off x="506436" y="79091"/>
            <a:ext cx="11685563" cy="1960724"/>
            <a:chOff x="206691" y="-1"/>
            <a:chExt cx="11962046" cy="1238451"/>
          </a:xfrm>
        </p:grpSpPr>
        <p:pic>
          <p:nvPicPr>
            <p:cNvPr id="5" name="Picture 4" descr="C:\Users\ptsigou\AppData\Local\Microsoft\Windows\INetCache\Content.Outlook\SWIQT2DJ\Greek_colored.jpg">
              <a:extLst>
                <a:ext uri="{FF2B5EF4-FFF2-40B4-BE49-F238E27FC236}">
                  <a16:creationId xmlns:a16="http://schemas.microsoft.com/office/drawing/2014/main" id="{D937B49E-2E05-4FD1-B447-29A4703F74C7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691" y="251534"/>
              <a:ext cx="2392130" cy="710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CA4FF73-3AB9-4E22-AC43-B88B4B4486F8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07"/>
            <a:stretch/>
          </p:blipFill>
          <p:spPr bwMode="auto">
            <a:xfrm>
              <a:off x="9917028" y="-1"/>
              <a:ext cx="2251709" cy="12384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Ορθογώνιο 6">
              <a:extLst>
                <a:ext uri="{FF2B5EF4-FFF2-40B4-BE49-F238E27FC236}">
                  <a16:creationId xmlns:a16="http://schemas.microsoft.com/office/drawing/2014/main" id="{9B675AE9-C454-40CF-BD65-041CD9283E21}"/>
                </a:ext>
              </a:extLst>
            </p:cNvPr>
            <p:cNvSpPr/>
            <p:nvPr/>
          </p:nvSpPr>
          <p:spPr>
            <a:xfrm>
              <a:off x="3088639" y="366398"/>
              <a:ext cx="7041949" cy="2916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l-GR" sz="2400" b="1" dirty="0">
                  <a:solidFill>
                    <a:srgbClr val="CE161D"/>
                  </a:solidFill>
                  <a:latin typeface="Candara" panose="020E0502030303020204" pitchFamily="34" charset="0"/>
                </a:rPr>
                <a:t>Π</a:t>
              </a:r>
              <a:r>
                <a:rPr kumimoji="0" lang="el-G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E161D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ΑΝΕΛΛΗΝΙΟ ΜΑΘΗΤΙΚΟ ΣΥΝΕΔΡΙΟ </a:t>
              </a:r>
              <a:endPara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CE161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100" name="Picture 4" descr="Αποτέλεσμα εικόνας για Ηρόδοτος χειρόγραφο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088" y="3931716"/>
            <a:ext cx="4894934" cy="253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4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1B09D-DEB9-4517-9497-C48D9BBE3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76" y="1453662"/>
            <a:ext cx="10515600" cy="1325563"/>
          </a:xfrm>
        </p:spPr>
        <p:txBody>
          <a:bodyPr>
            <a:normAutofit/>
          </a:bodyPr>
          <a:lstStyle/>
          <a:p>
            <a:r>
              <a:rPr lang="el-GR" sz="39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Πολιτιστικό &amp; Γεωγραφικό σύμπλεγμα του κόσμου</a:t>
            </a:r>
            <a:endParaRPr lang="en-GB" sz="39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21E891-A765-4B1E-B82F-19941AE9C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76" y="2852185"/>
            <a:ext cx="10515600" cy="4351338"/>
          </a:xfrm>
        </p:spPr>
        <p:txBody>
          <a:bodyPr/>
          <a:lstStyle/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Εσωτερικός κύκλος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Λαοί της Μεσογείου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Μεσαίος κύκλος: Νομαδικά έθνη</a:t>
            </a:r>
          </a:p>
          <a:p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Εξωτερικός κύκλος: Πρωτόγονα φύλα</a:t>
            </a:r>
          </a:p>
          <a:p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Αλληλεπίδραση με άλλους πολιτισμούς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Onassis Magazine | Ο Ηρόδοτος στη Μαύρη Θάλασσα">
            <a:extLst>
              <a:ext uri="{FF2B5EF4-FFF2-40B4-BE49-F238E27FC236}">
                <a16:creationId xmlns:a16="http://schemas.microsoft.com/office/drawing/2014/main" id="{D3719012-A001-449C-96A3-BA8B35450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276" y="3378200"/>
            <a:ext cx="5311618" cy="2905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Ομάδα 15">
            <a:extLst>
              <a:ext uri="{FF2B5EF4-FFF2-40B4-BE49-F238E27FC236}">
                <a16:creationId xmlns:a16="http://schemas.microsoft.com/office/drawing/2014/main" id="{ECC13F3B-20BA-4EF5-9965-16D38081F62B}"/>
              </a:ext>
            </a:extLst>
          </p:cNvPr>
          <p:cNvGrpSpPr/>
          <p:nvPr/>
        </p:nvGrpSpPr>
        <p:grpSpPr>
          <a:xfrm>
            <a:off x="229954" y="0"/>
            <a:ext cx="11962046" cy="1453662"/>
            <a:chOff x="206691" y="-1"/>
            <a:chExt cx="11962046" cy="1238451"/>
          </a:xfrm>
        </p:grpSpPr>
        <p:pic>
          <p:nvPicPr>
            <p:cNvPr id="6" name="Picture 5" descr="C:\Users\ptsigou\AppData\Local\Microsoft\Windows\INetCache\Content.Outlook\SWIQT2DJ\Greek_colored.jpg">
              <a:extLst>
                <a:ext uri="{FF2B5EF4-FFF2-40B4-BE49-F238E27FC236}">
                  <a16:creationId xmlns:a16="http://schemas.microsoft.com/office/drawing/2014/main" id="{C9FE079D-AAD2-47FF-81A3-E4D7C089A564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691" y="251534"/>
              <a:ext cx="2392130" cy="710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2203227-C636-40E9-AF39-2FFF327A89E7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07"/>
            <a:stretch/>
          </p:blipFill>
          <p:spPr bwMode="auto">
            <a:xfrm>
              <a:off x="9917028" y="-1"/>
              <a:ext cx="2251709" cy="12384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Ορθογώνιο 6">
              <a:extLst>
                <a:ext uri="{FF2B5EF4-FFF2-40B4-BE49-F238E27FC236}">
                  <a16:creationId xmlns:a16="http://schemas.microsoft.com/office/drawing/2014/main" id="{2918B485-44F0-4FCC-BAB2-0837DC84F0EF}"/>
                </a:ext>
              </a:extLst>
            </p:cNvPr>
            <p:cNvSpPr/>
            <p:nvPr/>
          </p:nvSpPr>
          <p:spPr>
            <a:xfrm>
              <a:off x="3088639" y="366398"/>
              <a:ext cx="704194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E161D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ΠΑΝΕΛΛΗΝΙΟ ΜΑΘΗΤΙΚΟ ΣΥΝΕΔΡΙΟ </a:t>
              </a:r>
              <a:endPara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CE161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252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Ουράνιο">
  <a:themeElements>
    <a:clrScheme name="Ουράνιο">
      <a:dk1>
        <a:sysClr val="windowText" lastClr="000000"/>
      </a:dk1>
      <a:lt1>
        <a:sysClr val="window" lastClr="FFFFFF"/>
      </a:lt1>
      <a:dk2>
        <a:srgbClr val="104C7E"/>
      </a:dk2>
      <a:lt2>
        <a:srgbClr val="EBEBEB"/>
      </a:lt2>
      <a:accent1>
        <a:srgbClr val="94CE67"/>
      </a:accent1>
      <a:accent2>
        <a:srgbClr val="49D1CD"/>
      </a:accent2>
      <a:accent3>
        <a:srgbClr val="61A5D6"/>
      </a:accent3>
      <a:accent4>
        <a:srgbClr val="9D8CD3"/>
      </a:accent4>
      <a:accent5>
        <a:srgbClr val="E45C8A"/>
      </a:accent5>
      <a:accent6>
        <a:srgbClr val="F98C61"/>
      </a:accent6>
      <a:hlink>
        <a:srgbClr val="AAF172"/>
      </a:hlink>
      <a:folHlink>
        <a:srgbClr val="E7F19A"/>
      </a:folHlink>
    </a:clrScheme>
    <a:fontScheme name="Ουράνιο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Ουράνιο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E44E6A2F-09CD-4BE0-B42D-107FF03CEE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Ουράνιο">
  <a:themeElements>
    <a:clrScheme name="Ουράνιο">
      <a:dk1>
        <a:sysClr val="windowText" lastClr="000000"/>
      </a:dk1>
      <a:lt1>
        <a:sysClr val="window" lastClr="FFFFFF"/>
      </a:lt1>
      <a:dk2>
        <a:srgbClr val="104C7E"/>
      </a:dk2>
      <a:lt2>
        <a:srgbClr val="EBEBEB"/>
      </a:lt2>
      <a:accent1>
        <a:srgbClr val="94CE67"/>
      </a:accent1>
      <a:accent2>
        <a:srgbClr val="49D1CD"/>
      </a:accent2>
      <a:accent3>
        <a:srgbClr val="61A5D6"/>
      </a:accent3>
      <a:accent4>
        <a:srgbClr val="9D8CD3"/>
      </a:accent4>
      <a:accent5>
        <a:srgbClr val="E45C8A"/>
      </a:accent5>
      <a:accent6>
        <a:srgbClr val="F98C61"/>
      </a:accent6>
      <a:hlink>
        <a:srgbClr val="AAF172"/>
      </a:hlink>
      <a:folHlink>
        <a:srgbClr val="E7F19A"/>
      </a:folHlink>
    </a:clrScheme>
    <a:fontScheme name="Ουράνιο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Ουράνιο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E44E6A2F-09CD-4BE0-B42D-107FF03CEED6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A7D8629943DD14EB9EABEAF5CE99977" ma:contentTypeVersion="2" ma:contentTypeDescription="Create a new document." ma:contentTypeScope="" ma:versionID="25781f1d45a5c6de7d12b97be6174957">
  <xsd:schema xmlns:xsd="http://www.w3.org/2001/XMLSchema" xmlns:xs="http://www.w3.org/2001/XMLSchema" xmlns:p="http://schemas.microsoft.com/office/2006/metadata/properties" xmlns:ns2="9ad9243c-9525-46c1-a619-1395314677a6" targetNamespace="http://schemas.microsoft.com/office/2006/metadata/properties" ma:root="true" ma:fieldsID="e36af66bb964f592f899b7bf4573d2b3" ns2:_="">
    <xsd:import namespace="9ad9243c-9525-46c1-a619-1395314677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9243c-9525-46c1-a619-1395314677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034ABD5-A5E7-4D2F-9AE6-396D3C7B0F2F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9ad9243c-9525-46c1-a619-1395314677a6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94FC19F-F902-45C2-BB5C-42A1278572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d9243c-9525-46c1-a619-1395314677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8C3DAB0-394F-4529-9A6E-C1D84374580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{D64474A0-6093-CC47-90AA-2511F6EA93E4}tf10001058</Template>
  <TotalTime>3709</TotalTime>
  <Words>1641</Words>
  <Application>Microsoft Office PowerPoint</Application>
  <PresentationFormat>Widescreen</PresentationFormat>
  <Paragraphs>434</Paragraphs>
  <Slides>54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54</vt:i4>
      </vt:variant>
    </vt:vector>
  </HeadingPairs>
  <TitlesOfParts>
    <vt:vector size="74" baseType="lpstr">
      <vt:lpstr>Arial</vt:lpstr>
      <vt:lpstr>Arial Black</vt:lpstr>
      <vt:lpstr>Calibri</vt:lpstr>
      <vt:lpstr>Calibri Light</vt:lpstr>
      <vt:lpstr>Candara</vt:lpstr>
      <vt:lpstr>Century</vt:lpstr>
      <vt:lpstr>Comic Sans MS</vt:lpstr>
      <vt:lpstr>Lucida Sans Unicode</vt:lpstr>
      <vt:lpstr>Roboto</vt:lpstr>
      <vt:lpstr>Times</vt:lpstr>
      <vt:lpstr>Times New Roman</vt:lpstr>
      <vt:lpstr>Wingdings</vt:lpstr>
      <vt:lpstr>Ουράνιο</vt:lpstr>
      <vt:lpstr>Office Theme</vt:lpstr>
      <vt:lpstr>1_Office Theme</vt:lpstr>
      <vt:lpstr>1_Ουράνιο</vt:lpstr>
      <vt:lpstr>2_Office Theme</vt:lpstr>
      <vt:lpstr>3_Office Theme</vt:lpstr>
      <vt:lpstr>Θέμα του Office</vt:lpstr>
      <vt:lpstr>4_Office Theme</vt:lpstr>
      <vt:lpstr>«Διάλογος ή σύγκρουση πολιτισμών; Με αφορμή το ορόσημο των 2.500 χρόνων  από τη μάχη των Θερμοπυλών  και τη ναυμαχία της Σαλαμίνας»    11-12 Φεβρουαρίου 2021</vt:lpstr>
      <vt:lpstr>PowerPoint Presentation</vt:lpstr>
      <vt:lpstr>Ο Ηρόδοτος, πρόδρομος της αλληλεγγύης και της αναγνώρισης της πολιτισμικής πολυμορφίας </vt:lpstr>
      <vt:lpstr>    </vt:lpstr>
      <vt:lpstr>PowerPoint Presentation</vt:lpstr>
      <vt:lpstr>Ο Ηρόδοτος, πατέρας της Ιστορίας</vt:lpstr>
      <vt:lpstr>PowerPoint Presentation</vt:lpstr>
      <vt:lpstr>PowerPoint Presentation</vt:lpstr>
      <vt:lpstr>Πολιτιστικό &amp; Γεωγραφικό σύμπλεγμα του κόσμου</vt:lpstr>
      <vt:lpstr>Τα ταξίδια του Ηροδότου</vt:lpstr>
      <vt:lpstr>PowerPoint Presentation</vt:lpstr>
      <vt:lpstr>         ΘΕΜΑΤΑ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ΘΕΜΑΤA</vt:lpstr>
      <vt:lpstr>Μηω,ξηωη</vt:lpstr>
      <vt:lpstr>PowerPoint Presentation</vt:lpstr>
      <vt:lpstr>www.iemata.com/</vt:lpstr>
      <vt:lpstr>Ο θαυμασμός του Ηροδότου για τα «θώματα»</vt:lpstr>
      <vt:lpstr>Η καταγραφή της Εξάπλωσης της Περσικής Αυτοκρατορίας</vt:lpstr>
      <vt:lpstr>«VII- ΠΟΛΥΜΝΙΑ» Το πέρασμα των Περσών σε Ευρωπαϊκή Ακτή</vt:lpstr>
      <vt:lpstr>Η Ηροδότεια περιγραφή των γεγονότων</vt:lpstr>
      <vt:lpstr>Οι Φοίνικες, ένας από τους πιο προηγμένους τεχνολογικά λαούς της εποχής </vt:lpstr>
      <vt:lpstr>PowerPoint Presentation</vt:lpstr>
      <vt:lpstr>Θέματα</vt:lpstr>
      <vt:lpstr>Ξέρξης </vt:lpstr>
      <vt:lpstr>Δημάρατος ο Λακεδαιμόνιος</vt:lpstr>
      <vt:lpstr>Οι Έλληνες</vt:lpstr>
      <vt:lpstr>Οι Πέρσες </vt:lpstr>
      <vt:lpstr>Συμπέρασμα </vt:lpstr>
      <vt:lpstr> </vt:lpstr>
      <vt:lpstr>Η ΝΑΥΜΑΧΙΑ ΤΗΣ ΣΑΛΑΜΙΝΑΣ</vt:lpstr>
      <vt:lpstr>ΠΟΛΙΤΙΚΗ ΣΚΗΝΗ ΚΑΙ ΟΣΤΡΑΚΙΣΜΟΣ</vt:lpstr>
      <vt:lpstr> </vt:lpstr>
      <vt:lpstr>Ο Θουκυδίδης αναφέρει για τον Θεμιστοκλή: </vt:lpstr>
      <vt:lpstr> </vt:lpstr>
      <vt:lpstr>ΑΙΣΧΥΛΟΣ </vt:lpstr>
      <vt:lpstr>PowerPoint Presentation</vt:lpstr>
      <vt:lpstr>PowerPoint Presentation</vt:lpstr>
      <vt:lpstr>ΕΜΒΑΘΥΝΣΗ</vt:lpstr>
      <vt:lpstr>PowerPoint Presentation</vt:lpstr>
      <vt:lpstr>PowerPoint Presentation</vt:lpstr>
      <vt:lpstr>PowerPoint Presentation</vt:lpstr>
      <vt:lpstr>PowerPoint Presentation</vt:lpstr>
      <vt:lpstr>«Διάλογος ή σύγκρουση πολιτισμών; Με αφορμή το ορόσημο των 2.500 χρόνων  από τη μάχη των Θερμοπυλών  και τη ναυμαχία της Σαλαμίνας»    11-12 Φεβρουαρίου 2021</vt:lpstr>
      <vt:lpstr>PowerPoint Presentation</vt:lpstr>
      <vt:lpstr>PowerPoint Presentation</vt:lpstr>
      <vt:lpstr>«Στις Θερμοπύλες»</vt:lpstr>
      <vt:lpstr>Πηγές</vt:lpstr>
      <vt:lpstr>«Διάλογος ή σύγκρουση πολιτισμών; Με αφορμή το ορόσημο των 2.500 χρόνων  από τη μάχη των Θερμοπυλών  και τη ναυμαχία της Σαλαμίνας»    11-12 Φεβρουαρίου 2021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ΚΟΚΚΙΔΟΥ ΑΜΑΛΙΑ-ΧΡΥΣΑ</dc:creator>
  <cp:lastModifiedBy>Βίκυ Παπαδημάτου</cp:lastModifiedBy>
  <cp:revision>108</cp:revision>
  <dcterms:created xsi:type="dcterms:W3CDTF">2021-01-20T12:58:47Z</dcterms:created>
  <dcterms:modified xsi:type="dcterms:W3CDTF">2021-02-09T09:45:38Z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0x010100BA7D8629943DD14EB9EABEAF5CE99977</vt:lpwstr>
  </property>
</Properties>
</file>