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0" r:id="rId1"/>
  </p:sldMasterIdLst>
  <p:sldIdLst>
    <p:sldId id="260" r:id="rId2"/>
    <p:sldId id="263" r:id="rId3"/>
    <p:sldId id="278" r:id="rId4"/>
    <p:sldId id="279" r:id="rId5"/>
    <p:sldId id="275" r:id="rId6"/>
    <p:sldId id="283" r:id="rId7"/>
    <p:sldId id="280" r:id="rId8"/>
    <p:sldId id="281" r:id="rId9"/>
    <p:sldId id="282" r:id="rId10"/>
    <p:sldId id="277" r:id="rId11"/>
    <p:sldId id="261" r:id="rId12"/>
    <p:sldId id="286" r:id="rId13"/>
    <p:sldId id="268" r:id="rId14"/>
    <p:sldId id="264" r:id="rId15"/>
    <p:sldId id="265" r:id="rId16"/>
    <p:sldId id="266" r:id="rId17"/>
    <p:sldId id="270" r:id="rId18"/>
    <p:sldId id="271" r:id="rId19"/>
    <p:sldId id="272" r:id="rId20"/>
    <p:sldId id="267" r:id="rId21"/>
    <p:sldId id="269" r:id="rId22"/>
    <p:sldId id="287" r:id="rId23"/>
    <p:sldId id="288" r:id="rId24"/>
    <p:sldId id="290" r:id="rId25"/>
    <p:sldId id="293" r:id="rId26"/>
    <p:sldId id="294" r:id="rId27"/>
    <p:sldId id="289" r:id="rId28"/>
    <p:sldId id="291" r:id="rId29"/>
    <p:sldId id="29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 ger" initials="jg" lastIdx="1" clrIdx="0">
    <p:extLst>
      <p:ext uri="{19B8F6BF-5375-455C-9EA6-DF929625EA0E}">
        <p15:presenceInfo xmlns:p15="http://schemas.microsoft.com/office/powerpoint/2012/main" xmlns="" userId="c5c0c5d55cc77b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16D"/>
    <a:srgbClr val="FFD1D1"/>
    <a:srgbClr val="FF8989"/>
    <a:srgbClr val="FF5757"/>
    <a:srgbClr val="EFA91D"/>
    <a:srgbClr val="F2B948"/>
    <a:srgbClr val="F7D48D"/>
    <a:srgbClr val="F0AC24"/>
    <a:srgbClr val="33C7C3"/>
    <a:srgbClr val="C8C0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653"/>
    <p:restoredTop sz="96208"/>
  </p:normalViewPr>
  <p:slideViewPr>
    <p:cSldViewPr snapToGrid="0" snapToObjects="1">
      <p:cViewPr>
        <p:scale>
          <a:sx n="73" d="100"/>
          <a:sy n="73" d="100"/>
        </p:scale>
        <p:origin x="-126" y="-114"/>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3D5214-5C5F-49C7-808D-9CFFEC902B68}" type="doc">
      <dgm:prSet loTypeId="urn:microsoft.com/office/officeart/2005/8/layout/arrow3" loCatId="relationship" qsTypeId="urn:microsoft.com/office/officeart/2005/8/quickstyle/simple1" qsCatId="simple" csTypeId="urn:microsoft.com/office/officeart/2005/8/colors/accent2_4" csCatId="accent2" phldr="1"/>
      <dgm:spPr/>
      <dgm:t>
        <a:bodyPr/>
        <a:lstStyle/>
        <a:p>
          <a:endParaRPr lang="el-GR"/>
        </a:p>
      </dgm:t>
    </dgm:pt>
    <dgm:pt modelId="{14742763-68AE-4DCD-9A90-BEC4345BDB61}">
      <dgm:prSet phldrT="[Text]" phldr="1"/>
      <dgm:spPr/>
      <dgm:t>
        <a:bodyPr/>
        <a:lstStyle/>
        <a:p>
          <a:endParaRPr lang="el-GR"/>
        </a:p>
      </dgm:t>
    </dgm:pt>
    <dgm:pt modelId="{C5744C9B-4BBC-4865-9A12-119E8CC78798}" type="parTrans" cxnId="{DCB2669F-EF64-4930-86B7-15EAA762E941}">
      <dgm:prSet/>
      <dgm:spPr/>
      <dgm:t>
        <a:bodyPr/>
        <a:lstStyle/>
        <a:p>
          <a:endParaRPr lang="el-GR"/>
        </a:p>
      </dgm:t>
    </dgm:pt>
    <dgm:pt modelId="{95E266B6-7FCB-41D8-94DC-BC6F5E7E3522}" type="sibTrans" cxnId="{DCB2669F-EF64-4930-86B7-15EAA762E941}">
      <dgm:prSet/>
      <dgm:spPr/>
      <dgm:t>
        <a:bodyPr/>
        <a:lstStyle/>
        <a:p>
          <a:endParaRPr lang="el-GR"/>
        </a:p>
      </dgm:t>
    </dgm:pt>
    <dgm:pt modelId="{CCE8C78C-9122-4AE9-8348-06DC29EEBEC1}">
      <dgm:prSet phldrT="[Text]" phldr="1"/>
      <dgm:spPr/>
      <dgm:t>
        <a:bodyPr/>
        <a:lstStyle/>
        <a:p>
          <a:endParaRPr lang="el-GR"/>
        </a:p>
      </dgm:t>
    </dgm:pt>
    <dgm:pt modelId="{CF6E67ED-2773-44DD-B004-A1139CE47DB3}" type="parTrans" cxnId="{7E769C6C-6E2F-4C52-8DB1-3CA561E0ADD1}">
      <dgm:prSet/>
      <dgm:spPr/>
      <dgm:t>
        <a:bodyPr/>
        <a:lstStyle/>
        <a:p>
          <a:endParaRPr lang="el-GR"/>
        </a:p>
      </dgm:t>
    </dgm:pt>
    <dgm:pt modelId="{617CB70B-D59E-430E-8973-BD7550038E54}" type="sibTrans" cxnId="{7E769C6C-6E2F-4C52-8DB1-3CA561E0ADD1}">
      <dgm:prSet/>
      <dgm:spPr/>
      <dgm:t>
        <a:bodyPr/>
        <a:lstStyle/>
        <a:p>
          <a:endParaRPr lang="el-GR"/>
        </a:p>
      </dgm:t>
    </dgm:pt>
    <dgm:pt modelId="{C3A7E76E-A3F5-497F-9B3D-DC36964D6A95}" type="pres">
      <dgm:prSet presAssocID="{3C3D5214-5C5F-49C7-808D-9CFFEC902B68}" presName="compositeShape" presStyleCnt="0">
        <dgm:presLayoutVars>
          <dgm:chMax val="2"/>
          <dgm:dir/>
          <dgm:resizeHandles val="exact"/>
        </dgm:presLayoutVars>
      </dgm:prSet>
      <dgm:spPr/>
      <dgm:t>
        <a:bodyPr/>
        <a:lstStyle/>
        <a:p>
          <a:endParaRPr lang="el-GR"/>
        </a:p>
      </dgm:t>
    </dgm:pt>
    <dgm:pt modelId="{4EE619D1-794D-4A6E-B5B8-338D69C84D2B}" type="pres">
      <dgm:prSet presAssocID="{3C3D5214-5C5F-49C7-808D-9CFFEC902B68}" presName="divider" presStyleLbl="fgShp" presStyleIdx="0" presStyleCnt="1" custScaleY="288081"/>
      <dgm:spPr/>
    </dgm:pt>
    <dgm:pt modelId="{E9E67079-D3B2-4FFF-9F54-CFAF4A193121}" type="pres">
      <dgm:prSet presAssocID="{14742763-68AE-4DCD-9A90-BEC4345BDB61}" presName="downArrow" presStyleLbl="node1" presStyleIdx="0" presStyleCnt="2"/>
      <dgm:spPr/>
    </dgm:pt>
    <dgm:pt modelId="{04014EF1-FF37-4612-AAC4-BF5BFBB44924}" type="pres">
      <dgm:prSet presAssocID="{14742763-68AE-4DCD-9A90-BEC4345BDB61}" presName="downArrowText" presStyleLbl="revTx" presStyleIdx="0" presStyleCnt="2">
        <dgm:presLayoutVars>
          <dgm:bulletEnabled val="1"/>
        </dgm:presLayoutVars>
      </dgm:prSet>
      <dgm:spPr/>
      <dgm:t>
        <a:bodyPr/>
        <a:lstStyle/>
        <a:p>
          <a:endParaRPr lang="el-GR"/>
        </a:p>
      </dgm:t>
    </dgm:pt>
    <dgm:pt modelId="{1226D8E9-75F2-4D5B-B722-59AF3290F5B2}" type="pres">
      <dgm:prSet presAssocID="{CCE8C78C-9122-4AE9-8348-06DC29EEBEC1}" presName="upArrow" presStyleLbl="node1" presStyleIdx="1" presStyleCnt="2"/>
      <dgm:spPr/>
    </dgm:pt>
    <dgm:pt modelId="{1767DDDA-D15D-48FB-8BA2-72605C3721A7}" type="pres">
      <dgm:prSet presAssocID="{CCE8C78C-9122-4AE9-8348-06DC29EEBEC1}" presName="upArrowText" presStyleLbl="revTx" presStyleIdx="1" presStyleCnt="2">
        <dgm:presLayoutVars>
          <dgm:bulletEnabled val="1"/>
        </dgm:presLayoutVars>
      </dgm:prSet>
      <dgm:spPr/>
      <dgm:t>
        <a:bodyPr/>
        <a:lstStyle/>
        <a:p>
          <a:endParaRPr lang="el-GR"/>
        </a:p>
      </dgm:t>
    </dgm:pt>
  </dgm:ptLst>
  <dgm:cxnLst>
    <dgm:cxn modelId="{4FCC4C8B-D686-4140-888B-0F47B83AA3FC}" type="presOf" srcId="{CCE8C78C-9122-4AE9-8348-06DC29EEBEC1}" destId="{1767DDDA-D15D-48FB-8BA2-72605C3721A7}" srcOrd="0" destOrd="0" presId="urn:microsoft.com/office/officeart/2005/8/layout/arrow3"/>
    <dgm:cxn modelId="{DCB2669F-EF64-4930-86B7-15EAA762E941}" srcId="{3C3D5214-5C5F-49C7-808D-9CFFEC902B68}" destId="{14742763-68AE-4DCD-9A90-BEC4345BDB61}" srcOrd="0" destOrd="0" parTransId="{C5744C9B-4BBC-4865-9A12-119E8CC78798}" sibTransId="{95E266B6-7FCB-41D8-94DC-BC6F5E7E3522}"/>
    <dgm:cxn modelId="{7E769C6C-6E2F-4C52-8DB1-3CA561E0ADD1}" srcId="{3C3D5214-5C5F-49C7-808D-9CFFEC902B68}" destId="{CCE8C78C-9122-4AE9-8348-06DC29EEBEC1}" srcOrd="1" destOrd="0" parTransId="{CF6E67ED-2773-44DD-B004-A1139CE47DB3}" sibTransId="{617CB70B-D59E-430E-8973-BD7550038E54}"/>
    <dgm:cxn modelId="{B245B30A-9FF8-4D5F-87DB-881F7BB598D0}" type="presOf" srcId="{3C3D5214-5C5F-49C7-808D-9CFFEC902B68}" destId="{C3A7E76E-A3F5-497F-9B3D-DC36964D6A95}" srcOrd="0" destOrd="0" presId="urn:microsoft.com/office/officeart/2005/8/layout/arrow3"/>
    <dgm:cxn modelId="{03920A6A-5F6F-415F-9D09-A603A4BC4780}" type="presOf" srcId="{14742763-68AE-4DCD-9A90-BEC4345BDB61}" destId="{04014EF1-FF37-4612-AAC4-BF5BFBB44924}" srcOrd="0" destOrd="0" presId="urn:microsoft.com/office/officeart/2005/8/layout/arrow3"/>
    <dgm:cxn modelId="{67525387-E9EE-483C-B3C8-281B1725CAB7}" type="presParOf" srcId="{C3A7E76E-A3F5-497F-9B3D-DC36964D6A95}" destId="{4EE619D1-794D-4A6E-B5B8-338D69C84D2B}" srcOrd="0" destOrd="0" presId="urn:microsoft.com/office/officeart/2005/8/layout/arrow3"/>
    <dgm:cxn modelId="{B7D18A9F-6952-490B-80CE-A71ECE06D4CE}" type="presParOf" srcId="{C3A7E76E-A3F5-497F-9B3D-DC36964D6A95}" destId="{E9E67079-D3B2-4FFF-9F54-CFAF4A193121}" srcOrd="1" destOrd="0" presId="urn:microsoft.com/office/officeart/2005/8/layout/arrow3"/>
    <dgm:cxn modelId="{A26E679E-D7A3-4441-AC29-5BA8BECAC193}" type="presParOf" srcId="{C3A7E76E-A3F5-497F-9B3D-DC36964D6A95}" destId="{04014EF1-FF37-4612-AAC4-BF5BFBB44924}" srcOrd="2" destOrd="0" presId="urn:microsoft.com/office/officeart/2005/8/layout/arrow3"/>
    <dgm:cxn modelId="{70BF6E27-CB13-4C96-9A62-80E5D1D4CAEF}" type="presParOf" srcId="{C3A7E76E-A3F5-497F-9B3D-DC36964D6A95}" destId="{1226D8E9-75F2-4D5B-B722-59AF3290F5B2}" srcOrd="3" destOrd="0" presId="urn:microsoft.com/office/officeart/2005/8/layout/arrow3"/>
    <dgm:cxn modelId="{88FFADA9-A084-4CF9-B27E-90CCC5AEC11A}" type="presParOf" srcId="{C3A7E76E-A3F5-497F-9B3D-DC36964D6A95}" destId="{1767DDDA-D15D-48FB-8BA2-72605C3721A7}" srcOrd="4" destOrd="0" presId="urn:microsoft.com/office/officeart/2005/8/layout/arrow3"/>
  </dgm:cxnLst>
  <dgm:bg>
    <a:solidFill>
      <a:schemeClr val="tx1">
        <a:lumMod val="6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F56E72-71B4-4AFC-9BC2-EB332A8C6668}"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l-GR"/>
        </a:p>
      </dgm:t>
    </dgm:pt>
    <dgm:pt modelId="{C1796F5C-A858-423D-8B50-5681F6649362}">
      <dgm:prSet phldrT="[Text]" custT="1"/>
      <dgm:spPr/>
      <dgm:t>
        <a:bodyPr/>
        <a:lstStyle/>
        <a:p>
          <a:r>
            <a:rPr lang="el-GR" sz="2300" b="1" dirty="0">
              <a:solidFill>
                <a:schemeClr val="bg1"/>
              </a:solidFill>
            </a:rPr>
            <a:t>αναγνώριση </a:t>
          </a:r>
        </a:p>
      </dgm:t>
    </dgm:pt>
    <dgm:pt modelId="{94C64560-2772-4FEA-BC68-954899EE1D5B}" type="parTrans" cxnId="{CF3453AC-00F9-42E3-A653-F2D986C03F72}">
      <dgm:prSet/>
      <dgm:spPr/>
      <dgm:t>
        <a:bodyPr/>
        <a:lstStyle/>
        <a:p>
          <a:endParaRPr lang="el-GR"/>
        </a:p>
      </dgm:t>
    </dgm:pt>
    <dgm:pt modelId="{0A2B9419-D20D-4BDB-8083-E274ADE72DFF}" type="sibTrans" cxnId="{CF3453AC-00F9-42E3-A653-F2D986C03F72}">
      <dgm:prSet/>
      <dgm:spPr/>
      <dgm:t>
        <a:bodyPr/>
        <a:lstStyle/>
        <a:p>
          <a:endParaRPr lang="el-GR"/>
        </a:p>
      </dgm:t>
    </dgm:pt>
    <dgm:pt modelId="{05B9E48D-AA47-461B-91FA-711336CAC90E}">
      <dgm:prSet phldrT="[Text]"/>
      <dgm:spPr/>
      <dgm:t>
        <a:bodyPr/>
        <a:lstStyle/>
        <a:p>
          <a:r>
            <a:rPr lang="el-GR" b="1" dirty="0">
              <a:solidFill>
                <a:schemeClr val="bg1"/>
              </a:solidFill>
            </a:rPr>
            <a:t>σεβασμός </a:t>
          </a:r>
        </a:p>
      </dgm:t>
    </dgm:pt>
    <dgm:pt modelId="{CBBE0865-2CD9-4DE5-9F89-0957B4DD00FA}" type="parTrans" cxnId="{1FB9B6A2-F134-484C-97E5-BFC40FA63AD2}">
      <dgm:prSet/>
      <dgm:spPr/>
      <dgm:t>
        <a:bodyPr/>
        <a:lstStyle/>
        <a:p>
          <a:endParaRPr lang="el-GR"/>
        </a:p>
      </dgm:t>
    </dgm:pt>
    <dgm:pt modelId="{93AF7A41-1557-4074-9ABE-AAE1411DF0A3}" type="sibTrans" cxnId="{1FB9B6A2-F134-484C-97E5-BFC40FA63AD2}">
      <dgm:prSet/>
      <dgm:spPr/>
      <dgm:t>
        <a:bodyPr/>
        <a:lstStyle/>
        <a:p>
          <a:endParaRPr lang="el-GR"/>
        </a:p>
      </dgm:t>
    </dgm:pt>
    <dgm:pt modelId="{174F2E47-E362-405D-A6BB-D752A106E55E}">
      <dgm:prSet phldrT="[Text]"/>
      <dgm:spPr/>
      <dgm:t>
        <a:bodyPr/>
        <a:lstStyle/>
        <a:p>
          <a:r>
            <a:rPr lang="el-GR" b="1" dirty="0">
              <a:solidFill>
                <a:schemeClr val="bg1"/>
              </a:solidFill>
            </a:rPr>
            <a:t>φροντίδα</a:t>
          </a:r>
        </a:p>
      </dgm:t>
    </dgm:pt>
    <dgm:pt modelId="{75DC79CA-9EF9-45B3-8569-AA975BEA8F1C}" type="parTrans" cxnId="{5871AE19-4CAA-41F3-943B-C8F9C18B16CC}">
      <dgm:prSet/>
      <dgm:spPr/>
      <dgm:t>
        <a:bodyPr/>
        <a:lstStyle/>
        <a:p>
          <a:endParaRPr lang="el-GR"/>
        </a:p>
      </dgm:t>
    </dgm:pt>
    <dgm:pt modelId="{242C637E-9585-4AEE-AD44-81E85507B86C}" type="sibTrans" cxnId="{5871AE19-4CAA-41F3-943B-C8F9C18B16CC}">
      <dgm:prSet/>
      <dgm:spPr/>
      <dgm:t>
        <a:bodyPr/>
        <a:lstStyle/>
        <a:p>
          <a:endParaRPr lang="el-GR"/>
        </a:p>
      </dgm:t>
    </dgm:pt>
    <dgm:pt modelId="{158B671A-EAF6-4F22-B409-C6C584CA7C0A}">
      <dgm:prSet phldrT="[Text]"/>
      <dgm:spPr/>
      <dgm:t>
        <a:bodyPr/>
        <a:lstStyle/>
        <a:p>
          <a:r>
            <a:rPr lang="el-GR" b="1" dirty="0">
              <a:solidFill>
                <a:schemeClr val="bg1"/>
              </a:solidFill>
            </a:rPr>
            <a:t>ανάδειξη </a:t>
          </a:r>
        </a:p>
      </dgm:t>
    </dgm:pt>
    <dgm:pt modelId="{E2E3C59D-D202-4E16-B002-338BDD926324}" type="parTrans" cxnId="{194E179F-8FE6-4DD7-A0C8-831E0983E902}">
      <dgm:prSet/>
      <dgm:spPr/>
      <dgm:t>
        <a:bodyPr/>
        <a:lstStyle/>
        <a:p>
          <a:endParaRPr lang="el-GR"/>
        </a:p>
      </dgm:t>
    </dgm:pt>
    <dgm:pt modelId="{23EFD41E-43B2-4352-AE24-CAE023525562}" type="sibTrans" cxnId="{194E179F-8FE6-4DD7-A0C8-831E0983E902}">
      <dgm:prSet/>
      <dgm:spPr/>
      <dgm:t>
        <a:bodyPr/>
        <a:lstStyle/>
        <a:p>
          <a:endParaRPr lang="el-GR"/>
        </a:p>
      </dgm:t>
    </dgm:pt>
    <dgm:pt modelId="{B642A576-5F1B-49AD-BAA3-958D92CE6E2B}">
      <dgm:prSet phldrT="[Text]" custT="1"/>
      <dgm:spPr/>
      <dgm:t>
        <a:bodyPr/>
        <a:lstStyle/>
        <a:p>
          <a:r>
            <a:rPr lang="el-GR" sz="2600" b="1" dirty="0" err="1">
              <a:solidFill>
                <a:schemeClr val="bg1"/>
              </a:solidFill>
            </a:rPr>
            <a:t>αλληλ</a:t>
          </a:r>
          <a:r>
            <a:rPr lang="el-GR" sz="2600" b="1" dirty="0">
              <a:solidFill>
                <a:schemeClr val="bg1"/>
              </a:solidFill>
            </a:rPr>
            <a:t>- επίδραση</a:t>
          </a:r>
        </a:p>
      </dgm:t>
    </dgm:pt>
    <dgm:pt modelId="{9D258F22-DB29-4FF8-8D5C-16CA84E3E82F}" type="parTrans" cxnId="{8EABD227-3642-41F2-A54E-C546765F6E92}">
      <dgm:prSet/>
      <dgm:spPr/>
      <dgm:t>
        <a:bodyPr/>
        <a:lstStyle/>
        <a:p>
          <a:endParaRPr lang="el-GR"/>
        </a:p>
      </dgm:t>
    </dgm:pt>
    <dgm:pt modelId="{EE3D9B50-0FD3-4501-B352-851C66DE25DB}" type="sibTrans" cxnId="{8EABD227-3642-41F2-A54E-C546765F6E92}">
      <dgm:prSet/>
      <dgm:spPr/>
      <dgm:t>
        <a:bodyPr/>
        <a:lstStyle/>
        <a:p>
          <a:endParaRPr lang="el-GR"/>
        </a:p>
      </dgm:t>
    </dgm:pt>
    <dgm:pt modelId="{C06E441D-3501-43B9-B928-357E0B235A6C}" type="pres">
      <dgm:prSet presAssocID="{96F56E72-71B4-4AFC-9BC2-EB332A8C6668}" presName="cycle" presStyleCnt="0">
        <dgm:presLayoutVars>
          <dgm:dir/>
          <dgm:resizeHandles val="exact"/>
        </dgm:presLayoutVars>
      </dgm:prSet>
      <dgm:spPr/>
      <dgm:t>
        <a:bodyPr/>
        <a:lstStyle/>
        <a:p>
          <a:endParaRPr lang="el-GR"/>
        </a:p>
      </dgm:t>
    </dgm:pt>
    <dgm:pt modelId="{48A1A51C-DD0E-4257-BD24-9507390F3695}" type="pres">
      <dgm:prSet presAssocID="{C1796F5C-A858-423D-8B50-5681F6649362}" presName="node" presStyleLbl="node1" presStyleIdx="0" presStyleCnt="5" custScaleX="113987" custScaleY="105600">
        <dgm:presLayoutVars>
          <dgm:bulletEnabled val="1"/>
        </dgm:presLayoutVars>
      </dgm:prSet>
      <dgm:spPr/>
      <dgm:t>
        <a:bodyPr/>
        <a:lstStyle/>
        <a:p>
          <a:endParaRPr lang="el-GR"/>
        </a:p>
      </dgm:t>
    </dgm:pt>
    <dgm:pt modelId="{A84CE9B1-1360-4B5F-9127-ED71B0A7581A}" type="pres">
      <dgm:prSet presAssocID="{0A2B9419-D20D-4BDB-8083-E274ADE72DFF}" presName="sibTrans" presStyleLbl="sibTrans2D1" presStyleIdx="0" presStyleCnt="5"/>
      <dgm:spPr/>
      <dgm:t>
        <a:bodyPr/>
        <a:lstStyle/>
        <a:p>
          <a:endParaRPr lang="el-GR"/>
        </a:p>
      </dgm:t>
    </dgm:pt>
    <dgm:pt modelId="{2F5FB6DA-689B-484A-8D61-6B11D67EB7C4}" type="pres">
      <dgm:prSet presAssocID="{0A2B9419-D20D-4BDB-8083-E274ADE72DFF}" presName="connectorText" presStyleLbl="sibTrans2D1" presStyleIdx="0" presStyleCnt="5"/>
      <dgm:spPr/>
      <dgm:t>
        <a:bodyPr/>
        <a:lstStyle/>
        <a:p>
          <a:endParaRPr lang="el-GR"/>
        </a:p>
      </dgm:t>
    </dgm:pt>
    <dgm:pt modelId="{807E7B91-3AD0-4775-8ABE-76D8708CDB7D}" type="pres">
      <dgm:prSet presAssocID="{05B9E48D-AA47-461B-91FA-711336CAC90E}" presName="node" presStyleLbl="node1" presStyleIdx="1" presStyleCnt="5" custRadScaleRad="96981" custRadScaleInc="-5435">
        <dgm:presLayoutVars>
          <dgm:bulletEnabled val="1"/>
        </dgm:presLayoutVars>
      </dgm:prSet>
      <dgm:spPr/>
      <dgm:t>
        <a:bodyPr/>
        <a:lstStyle/>
        <a:p>
          <a:endParaRPr lang="el-GR"/>
        </a:p>
      </dgm:t>
    </dgm:pt>
    <dgm:pt modelId="{E1041D5C-55C8-4681-A3D2-F19A9408D663}" type="pres">
      <dgm:prSet presAssocID="{93AF7A41-1557-4074-9ABE-AAE1411DF0A3}" presName="sibTrans" presStyleLbl="sibTrans2D1" presStyleIdx="1" presStyleCnt="5"/>
      <dgm:spPr/>
      <dgm:t>
        <a:bodyPr/>
        <a:lstStyle/>
        <a:p>
          <a:endParaRPr lang="el-GR"/>
        </a:p>
      </dgm:t>
    </dgm:pt>
    <dgm:pt modelId="{E286B68A-6CB8-4CA5-94CF-B1690A63C148}" type="pres">
      <dgm:prSet presAssocID="{93AF7A41-1557-4074-9ABE-AAE1411DF0A3}" presName="connectorText" presStyleLbl="sibTrans2D1" presStyleIdx="1" presStyleCnt="5"/>
      <dgm:spPr/>
      <dgm:t>
        <a:bodyPr/>
        <a:lstStyle/>
        <a:p>
          <a:endParaRPr lang="el-GR"/>
        </a:p>
      </dgm:t>
    </dgm:pt>
    <dgm:pt modelId="{07D07FE3-50B9-4140-9178-6DE40968B7CB}" type="pres">
      <dgm:prSet presAssocID="{174F2E47-E362-405D-A6BB-D752A106E55E}" presName="node" presStyleLbl="node1" presStyleIdx="2" presStyleCnt="5">
        <dgm:presLayoutVars>
          <dgm:bulletEnabled val="1"/>
        </dgm:presLayoutVars>
      </dgm:prSet>
      <dgm:spPr/>
      <dgm:t>
        <a:bodyPr/>
        <a:lstStyle/>
        <a:p>
          <a:endParaRPr lang="el-GR"/>
        </a:p>
      </dgm:t>
    </dgm:pt>
    <dgm:pt modelId="{DFCA4865-4E44-4C9E-ADD4-84C41FE28A57}" type="pres">
      <dgm:prSet presAssocID="{242C637E-9585-4AEE-AD44-81E85507B86C}" presName="sibTrans" presStyleLbl="sibTrans2D1" presStyleIdx="2" presStyleCnt="5"/>
      <dgm:spPr/>
      <dgm:t>
        <a:bodyPr/>
        <a:lstStyle/>
        <a:p>
          <a:endParaRPr lang="el-GR"/>
        </a:p>
      </dgm:t>
    </dgm:pt>
    <dgm:pt modelId="{F1F3F7E2-053C-43E8-9F42-2E69802216B0}" type="pres">
      <dgm:prSet presAssocID="{242C637E-9585-4AEE-AD44-81E85507B86C}" presName="connectorText" presStyleLbl="sibTrans2D1" presStyleIdx="2" presStyleCnt="5"/>
      <dgm:spPr/>
      <dgm:t>
        <a:bodyPr/>
        <a:lstStyle/>
        <a:p>
          <a:endParaRPr lang="el-GR"/>
        </a:p>
      </dgm:t>
    </dgm:pt>
    <dgm:pt modelId="{6B325E59-0AD9-460B-9FFB-A6F809D8270F}" type="pres">
      <dgm:prSet presAssocID="{158B671A-EAF6-4F22-B409-C6C584CA7C0A}" presName="node" presStyleLbl="node1" presStyleIdx="3" presStyleCnt="5" custRadScaleRad="98667" custRadScaleInc="-185">
        <dgm:presLayoutVars>
          <dgm:bulletEnabled val="1"/>
        </dgm:presLayoutVars>
      </dgm:prSet>
      <dgm:spPr/>
      <dgm:t>
        <a:bodyPr/>
        <a:lstStyle/>
        <a:p>
          <a:endParaRPr lang="el-GR"/>
        </a:p>
      </dgm:t>
    </dgm:pt>
    <dgm:pt modelId="{08A347D2-0D8C-42FD-920B-B239C2705869}" type="pres">
      <dgm:prSet presAssocID="{23EFD41E-43B2-4352-AE24-CAE023525562}" presName="sibTrans" presStyleLbl="sibTrans2D1" presStyleIdx="3" presStyleCnt="5"/>
      <dgm:spPr/>
      <dgm:t>
        <a:bodyPr/>
        <a:lstStyle/>
        <a:p>
          <a:endParaRPr lang="el-GR"/>
        </a:p>
      </dgm:t>
    </dgm:pt>
    <dgm:pt modelId="{94EA5A56-EE15-4F42-A1AF-9FED84CEF715}" type="pres">
      <dgm:prSet presAssocID="{23EFD41E-43B2-4352-AE24-CAE023525562}" presName="connectorText" presStyleLbl="sibTrans2D1" presStyleIdx="3" presStyleCnt="5"/>
      <dgm:spPr/>
      <dgm:t>
        <a:bodyPr/>
        <a:lstStyle/>
        <a:p>
          <a:endParaRPr lang="el-GR"/>
        </a:p>
      </dgm:t>
    </dgm:pt>
    <dgm:pt modelId="{C087730A-4ADC-4BE5-94FE-A6E3D2F9E93D}" type="pres">
      <dgm:prSet presAssocID="{B642A576-5F1B-49AD-BAA3-958D92CE6E2B}" presName="node" presStyleLbl="node1" presStyleIdx="4" presStyleCnt="5" custRadScaleRad="94831" custRadScaleInc="-269">
        <dgm:presLayoutVars>
          <dgm:bulletEnabled val="1"/>
        </dgm:presLayoutVars>
      </dgm:prSet>
      <dgm:spPr/>
      <dgm:t>
        <a:bodyPr/>
        <a:lstStyle/>
        <a:p>
          <a:endParaRPr lang="el-GR"/>
        </a:p>
      </dgm:t>
    </dgm:pt>
    <dgm:pt modelId="{D12F017F-3E2E-48DB-8A81-C30F182864FA}" type="pres">
      <dgm:prSet presAssocID="{EE3D9B50-0FD3-4501-B352-851C66DE25DB}" presName="sibTrans" presStyleLbl="sibTrans2D1" presStyleIdx="4" presStyleCnt="5"/>
      <dgm:spPr/>
      <dgm:t>
        <a:bodyPr/>
        <a:lstStyle/>
        <a:p>
          <a:endParaRPr lang="el-GR"/>
        </a:p>
      </dgm:t>
    </dgm:pt>
    <dgm:pt modelId="{714C53E9-2AA8-4256-AA07-85DEDE75708A}" type="pres">
      <dgm:prSet presAssocID="{EE3D9B50-0FD3-4501-B352-851C66DE25DB}" presName="connectorText" presStyleLbl="sibTrans2D1" presStyleIdx="4" presStyleCnt="5"/>
      <dgm:spPr/>
      <dgm:t>
        <a:bodyPr/>
        <a:lstStyle/>
        <a:p>
          <a:endParaRPr lang="el-GR"/>
        </a:p>
      </dgm:t>
    </dgm:pt>
  </dgm:ptLst>
  <dgm:cxnLst>
    <dgm:cxn modelId="{E6F185C5-A5E8-468E-ABD2-D7E3C0F46946}" type="presOf" srcId="{174F2E47-E362-405D-A6BB-D752A106E55E}" destId="{07D07FE3-50B9-4140-9178-6DE40968B7CB}" srcOrd="0" destOrd="0" presId="urn:microsoft.com/office/officeart/2005/8/layout/cycle2"/>
    <dgm:cxn modelId="{0E340733-89AB-4B16-8012-959F75BCDFEF}" type="presOf" srcId="{23EFD41E-43B2-4352-AE24-CAE023525562}" destId="{08A347D2-0D8C-42FD-920B-B239C2705869}" srcOrd="0" destOrd="0" presId="urn:microsoft.com/office/officeart/2005/8/layout/cycle2"/>
    <dgm:cxn modelId="{848C6C1C-B887-406D-A4E1-F60CB3CC23E1}" type="presOf" srcId="{B642A576-5F1B-49AD-BAA3-958D92CE6E2B}" destId="{C087730A-4ADC-4BE5-94FE-A6E3D2F9E93D}" srcOrd="0" destOrd="0" presId="urn:microsoft.com/office/officeart/2005/8/layout/cycle2"/>
    <dgm:cxn modelId="{387B5CE8-51D1-4A8F-92A5-74FB4CFDAB92}" type="presOf" srcId="{23EFD41E-43B2-4352-AE24-CAE023525562}" destId="{94EA5A56-EE15-4F42-A1AF-9FED84CEF715}" srcOrd="1" destOrd="0" presId="urn:microsoft.com/office/officeart/2005/8/layout/cycle2"/>
    <dgm:cxn modelId="{194E179F-8FE6-4DD7-A0C8-831E0983E902}" srcId="{96F56E72-71B4-4AFC-9BC2-EB332A8C6668}" destId="{158B671A-EAF6-4F22-B409-C6C584CA7C0A}" srcOrd="3" destOrd="0" parTransId="{E2E3C59D-D202-4E16-B002-338BDD926324}" sibTransId="{23EFD41E-43B2-4352-AE24-CAE023525562}"/>
    <dgm:cxn modelId="{7D13279F-E9CE-482D-9203-07D9D74015FD}" type="presOf" srcId="{EE3D9B50-0FD3-4501-B352-851C66DE25DB}" destId="{714C53E9-2AA8-4256-AA07-85DEDE75708A}" srcOrd="1" destOrd="0" presId="urn:microsoft.com/office/officeart/2005/8/layout/cycle2"/>
    <dgm:cxn modelId="{26525477-4A7F-4701-84F6-829CF69BFD33}" type="presOf" srcId="{93AF7A41-1557-4074-9ABE-AAE1411DF0A3}" destId="{E1041D5C-55C8-4681-A3D2-F19A9408D663}" srcOrd="0" destOrd="0" presId="urn:microsoft.com/office/officeart/2005/8/layout/cycle2"/>
    <dgm:cxn modelId="{CF3453AC-00F9-42E3-A653-F2D986C03F72}" srcId="{96F56E72-71B4-4AFC-9BC2-EB332A8C6668}" destId="{C1796F5C-A858-423D-8B50-5681F6649362}" srcOrd="0" destOrd="0" parTransId="{94C64560-2772-4FEA-BC68-954899EE1D5B}" sibTransId="{0A2B9419-D20D-4BDB-8083-E274ADE72DFF}"/>
    <dgm:cxn modelId="{C301149B-8609-49FF-8BA9-C552249FB621}" type="presOf" srcId="{242C637E-9585-4AEE-AD44-81E85507B86C}" destId="{DFCA4865-4E44-4C9E-ADD4-84C41FE28A57}" srcOrd="0" destOrd="0" presId="urn:microsoft.com/office/officeart/2005/8/layout/cycle2"/>
    <dgm:cxn modelId="{1A3583C3-9743-487B-85FA-7E44AA1E5A85}" type="presOf" srcId="{242C637E-9585-4AEE-AD44-81E85507B86C}" destId="{F1F3F7E2-053C-43E8-9F42-2E69802216B0}" srcOrd="1" destOrd="0" presId="urn:microsoft.com/office/officeart/2005/8/layout/cycle2"/>
    <dgm:cxn modelId="{04DEE9EB-281B-4A78-A6EF-07EE6D23562F}" type="presOf" srcId="{C1796F5C-A858-423D-8B50-5681F6649362}" destId="{48A1A51C-DD0E-4257-BD24-9507390F3695}" srcOrd="0" destOrd="0" presId="urn:microsoft.com/office/officeart/2005/8/layout/cycle2"/>
    <dgm:cxn modelId="{981E1E95-5DA2-48E4-887D-D0B2F41370F4}" type="presOf" srcId="{EE3D9B50-0FD3-4501-B352-851C66DE25DB}" destId="{D12F017F-3E2E-48DB-8A81-C30F182864FA}" srcOrd="0" destOrd="0" presId="urn:microsoft.com/office/officeart/2005/8/layout/cycle2"/>
    <dgm:cxn modelId="{E75658C8-BA84-4478-96C8-195CEB3AA501}" type="presOf" srcId="{05B9E48D-AA47-461B-91FA-711336CAC90E}" destId="{807E7B91-3AD0-4775-8ABE-76D8708CDB7D}" srcOrd="0" destOrd="0" presId="urn:microsoft.com/office/officeart/2005/8/layout/cycle2"/>
    <dgm:cxn modelId="{8EABD227-3642-41F2-A54E-C546765F6E92}" srcId="{96F56E72-71B4-4AFC-9BC2-EB332A8C6668}" destId="{B642A576-5F1B-49AD-BAA3-958D92CE6E2B}" srcOrd="4" destOrd="0" parTransId="{9D258F22-DB29-4FF8-8D5C-16CA84E3E82F}" sibTransId="{EE3D9B50-0FD3-4501-B352-851C66DE25DB}"/>
    <dgm:cxn modelId="{5871AE19-4CAA-41F3-943B-C8F9C18B16CC}" srcId="{96F56E72-71B4-4AFC-9BC2-EB332A8C6668}" destId="{174F2E47-E362-405D-A6BB-D752A106E55E}" srcOrd="2" destOrd="0" parTransId="{75DC79CA-9EF9-45B3-8569-AA975BEA8F1C}" sibTransId="{242C637E-9585-4AEE-AD44-81E85507B86C}"/>
    <dgm:cxn modelId="{17BE16E3-B299-41D6-AF1A-7E84AA362A77}" type="presOf" srcId="{0A2B9419-D20D-4BDB-8083-E274ADE72DFF}" destId="{A84CE9B1-1360-4B5F-9127-ED71B0A7581A}" srcOrd="0" destOrd="0" presId="urn:microsoft.com/office/officeart/2005/8/layout/cycle2"/>
    <dgm:cxn modelId="{22B1625B-7F98-4350-99AA-1005AC63FBFB}" type="presOf" srcId="{0A2B9419-D20D-4BDB-8083-E274ADE72DFF}" destId="{2F5FB6DA-689B-484A-8D61-6B11D67EB7C4}" srcOrd="1" destOrd="0" presId="urn:microsoft.com/office/officeart/2005/8/layout/cycle2"/>
    <dgm:cxn modelId="{1FB9B6A2-F134-484C-97E5-BFC40FA63AD2}" srcId="{96F56E72-71B4-4AFC-9BC2-EB332A8C6668}" destId="{05B9E48D-AA47-461B-91FA-711336CAC90E}" srcOrd="1" destOrd="0" parTransId="{CBBE0865-2CD9-4DE5-9F89-0957B4DD00FA}" sibTransId="{93AF7A41-1557-4074-9ABE-AAE1411DF0A3}"/>
    <dgm:cxn modelId="{8D6F8883-C0C8-4723-AE53-0729E1EF9280}" type="presOf" srcId="{96F56E72-71B4-4AFC-9BC2-EB332A8C6668}" destId="{C06E441D-3501-43B9-B928-357E0B235A6C}" srcOrd="0" destOrd="0" presId="urn:microsoft.com/office/officeart/2005/8/layout/cycle2"/>
    <dgm:cxn modelId="{0A528E9D-BDD4-45F3-8962-2E1AEB7B7326}" type="presOf" srcId="{158B671A-EAF6-4F22-B409-C6C584CA7C0A}" destId="{6B325E59-0AD9-460B-9FFB-A6F809D8270F}" srcOrd="0" destOrd="0" presId="urn:microsoft.com/office/officeart/2005/8/layout/cycle2"/>
    <dgm:cxn modelId="{E4886C9E-D1D4-402F-A650-70F95140BDDC}" type="presOf" srcId="{93AF7A41-1557-4074-9ABE-AAE1411DF0A3}" destId="{E286B68A-6CB8-4CA5-94CF-B1690A63C148}" srcOrd="1" destOrd="0" presId="urn:microsoft.com/office/officeart/2005/8/layout/cycle2"/>
    <dgm:cxn modelId="{758EB9ED-0C01-4820-92EB-B5F180BA483C}" type="presParOf" srcId="{C06E441D-3501-43B9-B928-357E0B235A6C}" destId="{48A1A51C-DD0E-4257-BD24-9507390F3695}" srcOrd="0" destOrd="0" presId="urn:microsoft.com/office/officeart/2005/8/layout/cycle2"/>
    <dgm:cxn modelId="{CA869F7B-13DF-48C7-8A2B-F751CCAF4783}" type="presParOf" srcId="{C06E441D-3501-43B9-B928-357E0B235A6C}" destId="{A84CE9B1-1360-4B5F-9127-ED71B0A7581A}" srcOrd="1" destOrd="0" presId="urn:microsoft.com/office/officeart/2005/8/layout/cycle2"/>
    <dgm:cxn modelId="{1CCBFDE1-3665-41B0-9D25-9A71423F1FE5}" type="presParOf" srcId="{A84CE9B1-1360-4B5F-9127-ED71B0A7581A}" destId="{2F5FB6DA-689B-484A-8D61-6B11D67EB7C4}" srcOrd="0" destOrd="0" presId="urn:microsoft.com/office/officeart/2005/8/layout/cycle2"/>
    <dgm:cxn modelId="{C8047624-963F-4266-81E7-BBA24187D53E}" type="presParOf" srcId="{C06E441D-3501-43B9-B928-357E0B235A6C}" destId="{807E7B91-3AD0-4775-8ABE-76D8708CDB7D}" srcOrd="2" destOrd="0" presId="urn:microsoft.com/office/officeart/2005/8/layout/cycle2"/>
    <dgm:cxn modelId="{C5792D20-54B2-4946-912B-95E2264C31CD}" type="presParOf" srcId="{C06E441D-3501-43B9-B928-357E0B235A6C}" destId="{E1041D5C-55C8-4681-A3D2-F19A9408D663}" srcOrd="3" destOrd="0" presId="urn:microsoft.com/office/officeart/2005/8/layout/cycle2"/>
    <dgm:cxn modelId="{F779233D-31C7-4251-9982-0C03F0105A69}" type="presParOf" srcId="{E1041D5C-55C8-4681-A3D2-F19A9408D663}" destId="{E286B68A-6CB8-4CA5-94CF-B1690A63C148}" srcOrd="0" destOrd="0" presId="urn:microsoft.com/office/officeart/2005/8/layout/cycle2"/>
    <dgm:cxn modelId="{88E444D1-B31E-4665-9984-5B51AE72537B}" type="presParOf" srcId="{C06E441D-3501-43B9-B928-357E0B235A6C}" destId="{07D07FE3-50B9-4140-9178-6DE40968B7CB}" srcOrd="4" destOrd="0" presId="urn:microsoft.com/office/officeart/2005/8/layout/cycle2"/>
    <dgm:cxn modelId="{83958463-C019-45CC-A13D-3F2CF29F0FC0}" type="presParOf" srcId="{C06E441D-3501-43B9-B928-357E0B235A6C}" destId="{DFCA4865-4E44-4C9E-ADD4-84C41FE28A57}" srcOrd="5" destOrd="0" presId="urn:microsoft.com/office/officeart/2005/8/layout/cycle2"/>
    <dgm:cxn modelId="{7574A0B3-C55C-4306-9A4A-3D7F9C4472A3}" type="presParOf" srcId="{DFCA4865-4E44-4C9E-ADD4-84C41FE28A57}" destId="{F1F3F7E2-053C-43E8-9F42-2E69802216B0}" srcOrd="0" destOrd="0" presId="urn:microsoft.com/office/officeart/2005/8/layout/cycle2"/>
    <dgm:cxn modelId="{7C82A6BC-937D-4336-A00E-76614E4FE916}" type="presParOf" srcId="{C06E441D-3501-43B9-B928-357E0B235A6C}" destId="{6B325E59-0AD9-460B-9FFB-A6F809D8270F}" srcOrd="6" destOrd="0" presId="urn:microsoft.com/office/officeart/2005/8/layout/cycle2"/>
    <dgm:cxn modelId="{CDAF20F1-3DB9-476C-BB34-AE8AA4ECE1CD}" type="presParOf" srcId="{C06E441D-3501-43B9-B928-357E0B235A6C}" destId="{08A347D2-0D8C-42FD-920B-B239C2705869}" srcOrd="7" destOrd="0" presId="urn:microsoft.com/office/officeart/2005/8/layout/cycle2"/>
    <dgm:cxn modelId="{DABB5B4F-686E-4062-B56F-6DE9E17D2CED}" type="presParOf" srcId="{08A347D2-0D8C-42FD-920B-B239C2705869}" destId="{94EA5A56-EE15-4F42-A1AF-9FED84CEF715}" srcOrd="0" destOrd="0" presId="urn:microsoft.com/office/officeart/2005/8/layout/cycle2"/>
    <dgm:cxn modelId="{55ABCC0D-4EBA-4BF3-8646-D33E6E1B4DF2}" type="presParOf" srcId="{C06E441D-3501-43B9-B928-357E0B235A6C}" destId="{C087730A-4ADC-4BE5-94FE-A6E3D2F9E93D}" srcOrd="8" destOrd="0" presId="urn:microsoft.com/office/officeart/2005/8/layout/cycle2"/>
    <dgm:cxn modelId="{E35284A9-E982-4575-ABCB-1F4462CE3ECB}" type="presParOf" srcId="{C06E441D-3501-43B9-B928-357E0B235A6C}" destId="{D12F017F-3E2E-48DB-8A81-C30F182864FA}" srcOrd="9" destOrd="0" presId="urn:microsoft.com/office/officeart/2005/8/layout/cycle2"/>
    <dgm:cxn modelId="{8DA9FA47-7C74-43BD-BDF5-C1A0A9D2C239}" type="presParOf" srcId="{D12F017F-3E2E-48DB-8A81-C30F182864FA}" destId="{714C53E9-2AA8-4256-AA07-85DEDE75708A}" srcOrd="0" destOrd="0" presId="urn:microsoft.com/office/officeart/2005/8/layout/cycle2"/>
  </dgm:cxnLst>
  <dgm:bg>
    <a:solidFill>
      <a:schemeClr val="tx1">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7CBF0-7779-48D5-AF21-DC2A7F6E0089}"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l-GR"/>
        </a:p>
      </dgm:t>
    </dgm:pt>
    <dgm:pt modelId="{AF250456-E96C-444F-9ED4-90230B6A62D7}">
      <dgm:prSet phldrT="[Text]" custT="1"/>
      <dgm:spPr/>
      <dgm:t>
        <a:bodyPr/>
        <a:lstStyle/>
        <a:p>
          <a:r>
            <a:rPr lang="el-GR" sz="2600" b="1" dirty="0">
              <a:solidFill>
                <a:schemeClr val="bg1"/>
              </a:solidFill>
            </a:rPr>
            <a:t>υποβάθμιση  ιστορικής αξίας </a:t>
          </a:r>
        </a:p>
      </dgm:t>
    </dgm:pt>
    <dgm:pt modelId="{6D6992B9-AB07-4B9A-84B1-8CC4792A81CE}" type="parTrans" cxnId="{B0F99D21-CAD0-4EB9-8076-AFC591F60CCB}">
      <dgm:prSet/>
      <dgm:spPr/>
      <dgm:t>
        <a:bodyPr/>
        <a:lstStyle/>
        <a:p>
          <a:endParaRPr lang="el-GR"/>
        </a:p>
      </dgm:t>
    </dgm:pt>
    <dgm:pt modelId="{3AD0C0F5-F1B2-454D-A9FB-CAC4E449E04C}" type="sibTrans" cxnId="{B0F99D21-CAD0-4EB9-8076-AFC591F60CCB}">
      <dgm:prSet/>
      <dgm:spPr/>
      <dgm:t>
        <a:bodyPr/>
        <a:lstStyle/>
        <a:p>
          <a:r>
            <a:rPr lang="el-GR" b="1" dirty="0">
              <a:solidFill>
                <a:schemeClr val="bg1"/>
              </a:solidFill>
            </a:rPr>
            <a:t>αδιαφορία</a:t>
          </a:r>
        </a:p>
      </dgm:t>
    </dgm:pt>
    <dgm:pt modelId="{36A1AA45-1CB1-4411-8EC5-0B950070B222}">
      <dgm:prSet phldrT="[Text]" custT="1"/>
      <dgm:spPr/>
      <dgm:t>
        <a:bodyPr/>
        <a:lstStyle/>
        <a:p>
          <a:r>
            <a:rPr lang="el-GR" sz="2600" b="1" dirty="0">
              <a:solidFill>
                <a:schemeClr val="bg1"/>
              </a:solidFill>
            </a:rPr>
            <a:t>αλλαγή στις χρήσεις των χώρων </a:t>
          </a:r>
        </a:p>
      </dgm:t>
    </dgm:pt>
    <dgm:pt modelId="{5B5D22EC-9C58-40AE-A2D0-F5321B205A64}" type="parTrans" cxnId="{EE6265E3-3C2C-4492-AEC3-D9ABEAB7D89C}">
      <dgm:prSet/>
      <dgm:spPr/>
      <dgm:t>
        <a:bodyPr/>
        <a:lstStyle/>
        <a:p>
          <a:endParaRPr lang="el-GR"/>
        </a:p>
      </dgm:t>
    </dgm:pt>
    <dgm:pt modelId="{98C37BE6-F0B3-4B13-A715-E98C91AC51DC}" type="sibTrans" cxnId="{EE6265E3-3C2C-4492-AEC3-D9ABEAB7D89C}">
      <dgm:prSet/>
      <dgm:spPr/>
      <dgm:t>
        <a:bodyPr/>
        <a:lstStyle/>
        <a:p>
          <a:endParaRPr lang="el-GR"/>
        </a:p>
      </dgm:t>
    </dgm:pt>
    <dgm:pt modelId="{A1672AF4-807A-407C-870C-CF240A347DBD}">
      <dgm:prSet phldrT="[Text]" custT="1"/>
      <dgm:spPr/>
      <dgm:t>
        <a:bodyPr/>
        <a:lstStyle/>
        <a:p>
          <a:r>
            <a:rPr lang="el-GR" sz="2600" b="1" dirty="0">
              <a:solidFill>
                <a:schemeClr val="bg1"/>
              </a:solidFill>
            </a:rPr>
            <a:t>λησμονιά και αλλοίωση </a:t>
          </a:r>
        </a:p>
      </dgm:t>
    </dgm:pt>
    <dgm:pt modelId="{1007693A-C7B2-4E95-BA08-73561A91F0BB}" type="parTrans" cxnId="{BDE23C90-DE1D-418C-A79B-F37E83484DC2}">
      <dgm:prSet/>
      <dgm:spPr/>
      <dgm:t>
        <a:bodyPr/>
        <a:lstStyle/>
        <a:p>
          <a:endParaRPr lang="el-GR"/>
        </a:p>
      </dgm:t>
    </dgm:pt>
    <dgm:pt modelId="{A9EA2727-2DB0-44AC-9596-86759B699C0B}" type="sibTrans" cxnId="{BDE23C90-DE1D-418C-A79B-F37E83484DC2}">
      <dgm:prSet custT="1"/>
      <dgm:spPr/>
      <dgm:t>
        <a:bodyPr/>
        <a:lstStyle/>
        <a:p>
          <a:r>
            <a:rPr lang="el-GR" sz="2400" b="1" dirty="0">
              <a:solidFill>
                <a:schemeClr val="bg1"/>
              </a:solidFill>
            </a:rPr>
            <a:t>καταστροφή </a:t>
          </a:r>
        </a:p>
      </dgm:t>
    </dgm:pt>
    <dgm:pt modelId="{93F8A396-D9D3-46C7-ACD5-DA20153CC831}" type="pres">
      <dgm:prSet presAssocID="{2C07CBF0-7779-48D5-AF21-DC2A7F6E0089}" presName="Name0" presStyleCnt="0">
        <dgm:presLayoutVars>
          <dgm:chMax/>
          <dgm:chPref/>
          <dgm:dir/>
          <dgm:animLvl val="lvl"/>
        </dgm:presLayoutVars>
      </dgm:prSet>
      <dgm:spPr/>
      <dgm:t>
        <a:bodyPr/>
        <a:lstStyle/>
        <a:p>
          <a:endParaRPr lang="el-GR"/>
        </a:p>
      </dgm:t>
    </dgm:pt>
    <dgm:pt modelId="{CA5A4F82-542A-45EC-B821-5DC42937FAA8}" type="pres">
      <dgm:prSet presAssocID="{AF250456-E96C-444F-9ED4-90230B6A62D7}" presName="composite" presStyleCnt="0"/>
      <dgm:spPr/>
    </dgm:pt>
    <dgm:pt modelId="{163D4BA4-C528-4901-A501-7C799EE2BAD7}" type="pres">
      <dgm:prSet presAssocID="{AF250456-E96C-444F-9ED4-90230B6A62D7}" presName="Parent1" presStyleLbl="node1" presStyleIdx="0" presStyleCnt="6" custScaleX="135349">
        <dgm:presLayoutVars>
          <dgm:chMax val="1"/>
          <dgm:chPref val="1"/>
          <dgm:bulletEnabled val="1"/>
        </dgm:presLayoutVars>
      </dgm:prSet>
      <dgm:spPr/>
      <dgm:t>
        <a:bodyPr/>
        <a:lstStyle/>
        <a:p>
          <a:endParaRPr lang="el-GR"/>
        </a:p>
      </dgm:t>
    </dgm:pt>
    <dgm:pt modelId="{D61D4036-8113-4E3C-9283-B8CB5911F822}" type="pres">
      <dgm:prSet presAssocID="{AF250456-E96C-444F-9ED4-90230B6A62D7}" presName="Childtext1" presStyleLbl="revTx" presStyleIdx="0" presStyleCnt="3">
        <dgm:presLayoutVars>
          <dgm:chMax val="0"/>
          <dgm:chPref val="0"/>
          <dgm:bulletEnabled val="1"/>
        </dgm:presLayoutVars>
      </dgm:prSet>
      <dgm:spPr/>
    </dgm:pt>
    <dgm:pt modelId="{ED024F25-2313-4B5F-8FF7-04146710C499}" type="pres">
      <dgm:prSet presAssocID="{AF250456-E96C-444F-9ED4-90230B6A62D7}" presName="BalanceSpacing" presStyleCnt="0"/>
      <dgm:spPr/>
    </dgm:pt>
    <dgm:pt modelId="{392492BD-696E-48BE-9F6F-B338B3BAEB47}" type="pres">
      <dgm:prSet presAssocID="{AF250456-E96C-444F-9ED4-90230B6A62D7}" presName="BalanceSpacing1" presStyleCnt="0"/>
      <dgm:spPr/>
    </dgm:pt>
    <dgm:pt modelId="{EA3CE26D-7C8C-49F5-9BF4-B82535284FD3}" type="pres">
      <dgm:prSet presAssocID="{3AD0C0F5-F1B2-454D-A9FB-CAC4E449E04C}" presName="Accent1Text" presStyleLbl="node1" presStyleIdx="1" presStyleCnt="6" custScaleX="101006" custScaleY="100164"/>
      <dgm:spPr/>
      <dgm:t>
        <a:bodyPr/>
        <a:lstStyle/>
        <a:p>
          <a:endParaRPr lang="el-GR"/>
        </a:p>
      </dgm:t>
    </dgm:pt>
    <dgm:pt modelId="{9136EFB4-2387-4560-837D-66297AB0C3DD}" type="pres">
      <dgm:prSet presAssocID="{3AD0C0F5-F1B2-454D-A9FB-CAC4E449E04C}" presName="spaceBetweenRectangles" presStyleCnt="0"/>
      <dgm:spPr/>
    </dgm:pt>
    <dgm:pt modelId="{5A8E6E8E-5C6D-4D90-8260-354FB668B860}" type="pres">
      <dgm:prSet presAssocID="{36A1AA45-1CB1-4411-8EC5-0B950070B222}" presName="composite" presStyleCnt="0"/>
      <dgm:spPr/>
    </dgm:pt>
    <dgm:pt modelId="{C0971F98-431C-4FC3-BE40-94EE37D2F708}" type="pres">
      <dgm:prSet presAssocID="{36A1AA45-1CB1-4411-8EC5-0B950070B222}" presName="Parent1" presStyleLbl="node1" presStyleIdx="2" presStyleCnt="6">
        <dgm:presLayoutVars>
          <dgm:chMax val="1"/>
          <dgm:chPref val="1"/>
          <dgm:bulletEnabled val="1"/>
        </dgm:presLayoutVars>
      </dgm:prSet>
      <dgm:spPr/>
      <dgm:t>
        <a:bodyPr/>
        <a:lstStyle/>
        <a:p>
          <a:endParaRPr lang="el-GR"/>
        </a:p>
      </dgm:t>
    </dgm:pt>
    <dgm:pt modelId="{6D46B7A1-D1C8-4F7E-92C2-426F4C62288F}" type="pres">
      <dgm:prSet presAssocID="{36A1AA45-1CB1-4411-8EC5-0B950070B222}" presName="Childtext1" presStyleLbl="revTx" presStyleIdx="1" presStyleCnt="3">
        <dgm:presLayoutVars>
          <dgm:chMax val="0"/>
          <dgm:chPref val="0"/>
          <dgm:bulletEnabled val="1"/>
        </dgm:presLayoutVars>
      </dgm:prSet>
      <dgm:spPr/>
    </dgm:pt>
    <dgm:pt modelId="{58A289D8-1B5F-4B9B-B05A-5ED9F5C6DDCF}" type="pres">
      <dgm:prSet presAssocID="{36A1AA45-1CB1-4411-8EC5-0B950070B222}" presName="BalanceSpacing" presStyleCnt="0"/>
      <dgm:spPr/>
    </dgm:pt>
    <dgm:pt modelId="{675C96BF-263B-44E9-AA34-A4C87A95C977}" type="pres">
      <dgm:prSet presAssocID="{36A1AA45-1CB1-4411-8EC5-0B950070B222}" presName="BalanceSpacing1" presStyleCnt="0"/>
      <dgm:spPr/>
    </dgm:pt>
    <dgm:pt modelId="{0F4A29AA-D20D-415B-B5EC-E92FF4A828A5}" type="pres">
      <dgm:prSet presAssocID="{98C37BE6-F0B3-4B13-A715-E98C91AC51DC}" presName="Accent1Text" presStyleLbl="node1" presStyleIdx="3" presStyleCnt="6" custFlipVert="1" custFlipHor="0" custScaleX="2087" custScaleY="2697"/>
      <dgm:spPr/>
      <dgm:t>
        <a:bodyPr/>
        <a:lstStyle/>
        <a:p>
          <a:endParaRPr lang="el-GR"/>
        </a:p>
      </dgm:t>
    </dgm:pt>
    <dgm:pt modelId="{F4245703-3E9F-4D3C-99BF-AA407C68AC97}" type="pres">
      <dgm:prSet presAssocID="{98C37BE6-F0B3-4B13-A715-E98C91AC51DC}" presName="spaceBetweenRectangles" presStyleCnt="0"/>
      <dgm:spPr/>
    </dgm:pt>
    <dgm:pt modelId="{71589A4D-FA84-4859-B941-CF84599663DE}" type="pres">
      <dgm:prSet presAssocID="{A1672AF4-807A-407C-870C-CF240A347DBD}" presName="composite" presStyleCnt="0"/>
      <dgm:spPr/>
    </dgm:pt>
    <dgm:pt modelId="{4EA6153C-7C62-422D-8983-967EB2161D15}" type="pres">
      <dgm:prSet presAssocID="{A1672AF4-807A-407C-870C-CF240A347DBD}" presName="Parent1" presStyleLbl="node1" presStyleIdx="4" presStyleCnt="6" custScaleX="108693">
        <dgm:presLayoutVars>
          <dgm:chMax val="1"/>
          <dgm:chPref val="1"/>
          <dgm:bulletEnabled val="1"/>
        </dgm:presLayoutVars>
      </dgm:prSet>
      <dgm:spPr/>
      <dgm:t>
        <a:bodyPr/>
        <a:lstStyle/>
        <a:p>
          <a:endParaRPr lang="el-GR"/>
        </a:p>
      </dgm:t>
    </dgm:pt>
    <dgm:pt modelId="{428AAF6E-B88F-4C1F-B121-4434217E072B}" type="pres">
      <dgm:prSet presAssocID="{A1672AF4-807A-407C-870C-CF240A347DBD}" presName="Childtext1" presStyleLbl="revTx" presStyleIdx="2" presStyleCnt="3">
        <dgm:presLayoutVars>
          <dgm:chMax val="0"/>
          <dgm:chPref val="0"/>
          <dgm:bulletEnabled val="1"/>
        </dgm:presLayoutVars>
      </dgm:prSet>
      <dgm:spPr/>
    </dgm:pt>
    <dgm:pt modelId="{82EE5B36-6BAB-4670-86DF-DD9630A403B7}" type="pres">
      <dgm:prSet presAssocID="{A1672AF4-807A-407C-870C-CF240A347DBD}" presName="BalanceSpacing" presStyleCnt="0"/>
      <dgm:spPr/>
    </dgm:pt>
    <dgm:pt modelId="{141C8BBD-F88F-4859-9A07-1C78985F6749}" type="pres">
      <dgm:prSet presAssocID="{A1672AF4-807A-407C-870C-CF240A347DBD}" presName="BalanceSpacing1" presStyleCnt="0"/>
      <dgm:spPr/>
    </dgm:pt>
    <dgm:pt modelId="{7419C7D7-F88B-47C6-A64D-9209DB413AFA}" type="pres">
      <dgm:prSet presAssocID="{A9EA2727-2DB0-44AC-9596-86759B699C0B}" presName="Accent1Text" presStyleLbl="node1" presStyleIdx="5" presStyleCnt="6" custScaleX="112439"/>
      <dgm:spPr/>
      <dgm:t>
        <a:bodyPr/>
        <a:lstStyle/>
        <a:p>
          <a:endParaRPr lang="el-GR"/>
        </a:p>
      </dgm:t>
    </dgm:pt>
  </dgm:ptLst>
  <dgm:cxnLst>
    <dgm:cxn modelId="{D2DBE006-C66C-4EE0-B0E7-6502A402D736}" type="presOf" srcId="{98C37BE6-F0B3-4B13-A715-E98C91AC51DC}" destId="{0F4A29AA-D20D-415B-B5EC-E92FF4A828A5}" srcOrd="0" destOrd="0" presId="urn:microsoft.com/office/officeart/2008/layout/AlternatingHexagons"/>
    <dgm:cxn modelId="{25FFAD6A-9A94-485D-A4EE-1D3D436E8663}" type="presOf" srcId="{AF250456-E96C-444F-9ED4-90230B6A62D7}" destId="{163D4BA4-C528-4901-A501-7C799EE2BAD7}" srcOrd="0" destOrd="0" presId="urn:microsoft.com/office/officeart/2008/layout/AlternatingHexagons"/>
    <dgm:cxn modelId="{282348A6-9955-4121-AD28-0545204EE977}" type="presOf" srcId="{3AD0C0F5-F1B2-454D-A9FB-CAC4E449E04C}" destId="{EA3CE26D-7C8C-49F5-9BF4-B82535284FD3}" srcOrd="0" destOrd="0" presId="urn:microsoft.com/office/officeart/2008/layout/AlternatingHexagons"/>
    <dgm:cxn modelId="{755C352B-F9E3-4B86-AC86-7BF8749004FD}" type="presOf" srcId="{2C07CBF0-7779-48D5-AF21-DC2A7F6E0089}" destId="{93F8A396-D9D3-46C7-ACD5-DA20153CC831}" srcOrd="0" destOrd="0" presId="urn:microsoft.com/office/officeart/2008/layout/AlternatingHexagons"/>
    <dgm:cxn modelId="{1D569219-9C36-409A-95FF-D0033102D067}" type="presOf" srcId="{36A1AA45-1CB1-4411-8EC5-0B950070B222}" destId="{C0971F98-431C-4FC3-BE40-94EE37D2F708}" srcOrd="0" destOrd="0" presId="urn:microsoft.com/office/officeart/2008/layout/AlternatingHexagons"/>
    <dgm:cxn modelId="{EE6265E3-3C2C-4492-AEC3-D9ABEAB7D89C}" srcId="{2C07CBF0-7779-48D5-AF21-DC2A7F6E0089}" destId="{36A1AA45-1CB1-4411-8EC5-0B950070B222}" srcOrd="1" destOrd="0" parTransId="{5B5D22EC-9C58-40AE-A2D0-F5321B205A64}" sibTransId="{98C37BE6-F0B3-4B13-A715-E98C91AC51DC}"/>
    <dgm:cxn modelId="{BDE23C90-DE1D-418C-A79B-F37E83484DC2}" srcId="{2C07CBF0-7779-48D5-AF21-DC2A7F6E0089}" destId="{A1672AF4-807A-407C-870C-CF240A347DBD}" srcOrd="2" destOrd="0" parTransId="{1007693A-C7B2-4E95-BA08-73561A91F0BB}" sibTransId="{A9EA2727-2DB0-44AC-9596-86759B699C0B}"/>
    <dgm:cxn modelId="{5417D934-6C6D-4099-9C81-3A23DE74FEEB}" type="presOf" srcId="{A9EA2727-2DB0-44AC-9596-86759B699C0B}" destId="{7419C7D7-F88B-47C6-A64D-9209DB413AFA}" srcOrd="0" destOrd="0" presId="urn:microsoft.com/office/officeart/2008/layout/AlternatingHexagons"/>
    <dgm:cxn modelId="{6AD8FBDA-E90E-42E8-BB1D-95E28623A8A8}" type="presOf" srcId="{A1672AF4-807A-407C-870C-CF240A347DBD}" destId="{4EA6153C-7C62-422D-8983-967EB2161D15}" srcOrd="0" destOrd="0" presId="urn:microsoft.com/office/officeart/2008/layout/AlternatingHexagons"/>
    <dgm:cxn modelId="{B0F99D21-CAD0-4EB9-8076-AFC591F60CCB}" srcId="{2C07CBF0-7779-48D5-AF21-DC2A7F6E0089}" destId="{AF250456-E96C-444F-9ED4-90230B6A62D7}" srcOrd="0" destOrd="0" parTransId="{6D6992B9-AB07-4B9A-84B1-8CC4792A81CE}" sibTransId="{3AD0C0F5-F1B2-454D-A9FB-CAC4E449E04C}"/>
    <dgm:cxn modelId="{9263601C-3137-40BF-A9B8-AE2F7275A1D7}" type="presParOf" srcId="{93F8A396-D9D3-46C7-ACD5-DA20153CC831}" destId="{CA5A4F82-542A-45EC-B821-5DC42937FAA8}" srcOrd="0" destOrd="0" presId="urn:microsoft.com/office/officeart/2008/layout/AlternatingHexagons"/>
    <dgm:cxn modelId="{B43ACE95-0B23-45BF-8ED7-8E0D25F6DC2A}" type="presParOf" srcId="{CA5A4F82-542A-45EC-B821-5DC42937FAA8}" destId="{163D4BA4-C528-4901-A501-7C799EE2BAD7}" srcOrd="0" destOrd="0" presId="urn:microsoft.com/office/officeart/2008/layout/AlternatingHexagons"/>
    <dgm:cxn modelId="{EF5D758C-7940-48B5-8963-3577434FD3F2}" type="presParOf" srcId="{CA5A4F82-542A-45EC-B821-5DC42937FAA8}" destId="{D61D4036-8113-4E3C-9283-B8CB5911F822}" srcOrd="1" destOrd="0" presId="urn:microsoft.com/office/officeart/2008/layout/AlternatingHexagons"/>
    <dgm:cxn modelId="{B736F4EA-FBF7-46F0-A442-346660F1313E}" type="presParOf" srcId="{CA5A4F82-542A-45EC-B821-5DC42937FAA8}" destId="{ED024F25-2313-4B5F-8FF7-04146710C499}" srcOrd="2" destOrd="0" presId="urn:microsoft.com/office/officeart/2008/layout/AlternatingHexagons"/>
    <dgm:cxn modelId="{7E737829-7A41-427E-8C87-2A5A6F54E283}" type="presParOf" srcId="{CA5A4F82-542A-45EC-B821-5DC42937FAA8}" destId="{392492BD-696E-48BE-9F6F-B338B3BAEB47}" srcOrd="3" destOrd="0" presId="urn:microsoft.com/office/officeart/2008/layout/AlternatingHexagons"/>
    <dgm:cxn modelId="{D2429141-7581-46B3-8A10-377C11974963}" type="presParOf" srcId="{CA5A4F82-542A-45EC-B821-5DC42937FAA8}" destId="{EA3CE26D-7C8C-49F5-9BF4-B82535284FD3}" srcOrd="4" destOrd="0" presId="urn:microsoft.com/office/officeart/2008/layout/AlternatingHexagons"/>
    <dgm:cxn modelId="{88712A44-C602-4DC0-85B8-62927F47DEED}" type="presParOf" srcId="{93F8A396-D9D3-46C7-ACD5-DA20153CC831}" destId="{9136EFB4-2387-4560-837D-66297AB0C3DD}" srcOrd="1" destOrd="0" presId="urn:microsoft.com/office/officeart/2008/layout/AlternatingHexagons"/>
    <dgm:cxn modelId="{83BD3A7C-5436-426B-97CB-0EB24D3C6F50}" type="presParOf" srcId="{93F8A396-D9D3-46C7-ACD5-DA20153CC831}" destId="{5A8E6E8E-5C6D-4D90-8260-354FB668B860}" srcOrd="2" destOrd="0" presId="urn:microsoft.com/office/officeart/2008/layout/AlternatingHexagons"/>
    <dgm:cxn modelId="{0D9C11CE-1333-4C1F-8DED-D2B6CD1FAE71}" type="presParOf" srcId="{5A8E6E8E-5C6D-4D90-8260-354FB668B860}" destId="{C0971F98-431C-4FC3-BE40-94EE37D2F708}" srcOrd="0" destOrd="0" presId="urn:microsoft.com/office/officeart/2008/layout/AlternatingHexagons"/>
    <dgm:cxn modelId="{3A00E3D4-3B1B-46C2-9CE6-A7723B31FA44}" type="presParOf" srcId="{5A8E6E8E-5C6D-4D90-8260-354FB668B860}" destId="{6D46B7A1-D1C8-4F7E-92C2-426F4C62288F}" srcOrd="1" destOrd="0" presId="urn:microsoft.com/office/officeart/2008/layout/AlternatingHexagons"/>
    <dgm:cxn modelId="{4D1D07CF-F8D2-4CDE-BDBB-0AA83212F767}" type="presParOf" srcId="{5A8E6E8E-5C6D-4D90-8260-354FB668B860}" destId="{58A289D8-1B5F-4B9B-B05A-5ED9F5C6DDCF}" srcOrd="2" destOrd="0" presId="urn:microsoft.com/office/officeart/2008/layout/AlternatingHexagons"/>
    <dgm:cxn modelId="{DBB2898E-9B9D-487B-8431-FEF37A838668}" type="presParOf" srcId="{5A8E6E8E-5C6D-4D90-8260-354FB668B860}" destId="{675C96BF-263B-44E9-AA34-A4C87A95C977}" srcOrd="3" destOrd="0" presId="urn:microsoft.com/office/officeart/2008/layout/AlternatingHexagons"/>
    <dgm:cxn modelId="{F55731CC-4349-4A5D-9AB6-6E194526F4CD}" type="presParOf" srcId="{5A8E6E8E-5C6D-4D90-8260-354FB668B860}" destId="{0F4A29AA-D20D-415B-B5EC-E92FF4A828A5}" srcOrd="4" destOrd="0" presId="urn:microsoft.com/office/officeart/2008/layout/AlternatingHexagons"/>
    <dgm:cxn modelId="{1BA1BD7F-C86B-47B5-BF10-98823F71ABD6}" type="presParOf" srcId="{93F8A396-D9D3-46C7-ACD5-DA20153CC831}" destId="{F4245703-3E9F-4D3C-99BF-AA407C68AC97}" srcOrd="3" destOrd="0" presId="urn:microsoft.com/office/officeart/2008/layout/AlternatingHexagons"/>
    <dgm:cxn modelId="{007CA6B1-57C9-46EC-AE7C-C4094CA7A003}" type="presParOf" srcId="{93F8A396-D9D3-46C7-ACD5-DA20153CC831}" destId="{71589A4D-FA84-4859-B941-CF84599663DE}" srcOrd="4" destOrd="0" presId="urn:microsoft.com/office/officeart/2008/layout/AlternatingHexagons"/>
    <dgm:cxn modelId="{3F21D2A6-9444-4FE8-AF90-08CCDC7503F7}" type="presParOf" srcId="{71589A4D-FA84-4859-B941-CF84599663DE}" destId="{4EA6153C-7C62-422D-8983-967EB2161D15}" srcOrd="0" destOrd="0" presId="urn:microsoft.com/office/officeart/2008/layout/AlternatingHexagons"/>
    <dgm:cxn modelId="{DF45C081-8A85-4EF7-AEA0-F1016D5E88CB}" type="presParOf" srcId="{71589A4D-FA84-4859-B941-CF84599663DE}" destId="{428AAF6E-B88F-4C1F-B121-4434217E072B}" srcOrd="1" destOrd="0" presId="urn:microsoft.com/office/officeart/2008/layout/AlternatingHexagons"/>
    <dgm:cxn modelId="{99298A14-6A40-4DE1-8A82-E99B8688C66C}" type="presParOf" srcId="{71589A4D-FA84-4859-B941-CF84599663DE}" destId="{82EE5B36-6BAB-4670-86DF-DD9630A403B7}" srcOrd="2" destOrd="0" presId="urn:microsoft.com/office/officeart/2008/layout/AlternatingHexagons"/>
    <dgm:cxn modelId="{A15556EE-371A-4CAB-B533-12506A34FF14}" type="presParOf" srcId="{71589A4D-FA84-4859-B941-CF84599663DE}" destId="{141C8BBD-F88F-4859-9A07-1C78985F6749}" srcOrd="3" destOrd="0" presId="urn:microsoft.com/office/officeart/2008/layout/AlternatingHexagons"/>
    <dgm:cxn modelId="{6457A1FD-5F95-4F33-AD50-EC113ECC5817}" type="presParOf" srcId="{71589A4D-FA84-4859-B941-CF84599663DE}" destId="{7419C7D7-F88B-47C6-A64D-9209DB413AFA}" srcOrd="4" destOrd="0" presId="urn:microsoft.com/office/officeart/2008/layout/AlternatingHexagons"/>
  </dgm:cxnLst>
  <dgm:bg>
    <a:solidFill>
      <a:schemeClr val="accent1">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795262-DDA4-4E87-B914-6B9CC0CAEA52}" type="doc">
      <dgm:prSet loTypeId="urn:microsoft.com/office/officeart/2005/8/layout/gear1" loCatId="cycle" qsTypeId="urn:microsoft.com/office/officeart/2005/8/quickstyle/simple1" qsCatId="simple" csTypeId="urn:microsoft.com/office/officeart/2005/8/colors/colorful4" csCatId="colorful" phldr="1"/>
      <dgm:spPr/>
    </dgm:pt>
    <dgm:pt modelId="{5DFE3B0B-7B50-4A21-B6E1-802E3AE48390}">
      <dgm:prSet phldrT="[Text]" custT="1"/>
      <dgm:spPr/>
      <dgm:t>
        <a:bodyPr/>
        <a:lstStyle/>
        <a:p>
          <a:r>
            <a:rPr lang="el-GR" sz="2000" b="1" i="1" dirty="0">
              <a:solidFill>
                <a:schemeClr val="bg1"/>
              </a:solidFill>
            </a:rPr>
            <a:t>ο σεβασμός της πολιτισμικής πολυμορφίας προωθεί την αναγνώριση των κοινών στοιχείων που συνδέουν τους λαούς</a:t>
          </a:r>
        </a:p>
      </dgm:t>
    </dgm:pt>
    <dgm:pt modelId="{135DEB54-284D-4BF4-94F2-11B200F3AB06}" type="parTrans" cxnId="{59C2AF3A-723D-40A2-AFDC-62E2BE0E6E27}">
      <dgm:prSet/>
      <dgm:spPr/>
      <dgm:t>
        <a:bodyPr/>
        <a:lstStyle/>
        <a:p>
          <a:endParaRPr lang="el-GR"/>
        </a:p>
      </dgm:t>
    </dgm:pt>
    <dgm:pt modelId="{5C664C7B-4C3A-44D2-B139-CFCF946D4590}" type="sibTrans" cxnId="{59C2AF3A-723D-40A2-AFDC-62E2BE0E6E27}">
      <dgm:prSet/>
      <dgm:spPr/>
      <dgm:t>
        <a:bodyPr/>
        <a:lstStyle/>
        <a:p>
          <a:endParaRPr lang="el-GR"/>
        </a:p>
      </dgm:t>
    </dgm:pt>
    <dgm:pt modelId="{714487B9-088F-4362-8FF4-1E9354E05FFD}">
      <dgm:prSet phldrT="[Text]" custT="1"/>
      <dgm:spPr/>
      <dgm:t>
        <a:bodyPr/>
        <a:lstStyle/>
        <a:p>
          <a:r>
            <a:rPr lang="el-GR" sz="2000" b="1" i="1" dirty="0">
              <a:solidFill>
                <a:schemeClr val="bg1"/>
              </a:solidFill>
            </a:rPr>
            <a:t>απαραίτητη προϋπόθεση ο σεβασμός, η </a:t>
          </a:r>
          <a:r>
            <a:rPr lang="el-GR" sz="2000" b="1" i="1" dirty="0" err="1">
              <a:solidFill>
                <a:schemeClr val="bg1"/>
              </a:solidFill>
            </a:rPr>
            <a:t>αλληλο</a:t>
          </a:r>
          <a:r>
            <a:rPr lang="el-GR" sz="2000" b="1" i="1" dirty="0">
              <a:solidFill>
                <a:schemeClr val="bg1"/>
              </a:solidFill>
            </a:rPr>
            <a:t>-κατανόηση </a:t>
          </a:r>
        </a:p>
      </dgm:t>
    </dgm:pt>
    <dgm:pt modelId="{9A377310-920F-4788-B063-BF1A78D789AE}" type="parTrans" cxnId="{C6F19E7E-3223-4542-850C-A8B722876EB4}">
      <dgm:prSet/>
      <dgm:spPr/>
      <dgm:t>
        <a:bodyPr/>
        <a:lstStyle/>
        <a:p>
          <a:endParaRPr lang="el-GR"/>
        </a:p>
      </dgm:t>
    </dgm:pt>
    <dgm:pt modelId="{3765986B-FE8F-4E0D-BA21-080F86062644}" type="sibTrans" cxnId="{C6F19E7E-3223-4542-850C-A8B722876EB4}">
      <dgm:prSet/>
      <dgm:spPr/>
      <dgm:t>
        <a:bodyPr/>
        <a:lstStyle/>
        <a:p>
          <a:endParaRPr lang="el-GR"/>
        </a:p>
      </dgm:t>
    </dgm:pt>
    <dgm:pt modelId="{58CA7FC5-AD87-44A5-93E4-DE011965C6AA}">
      <dgm:prSet phldrT="[Text]" custT="1"/>
      <dgm:spPr/>
      <dgm:t>
        <a:bodyPr/>
        <a:lstStyle/>
        <a:p>
          <a:r>
            <a:rPr lang="el-GR" sz="2000" b="1" i="1" dirty="0">
              <a:solidFill>
                <a:schemeClr val="bg1"/>
              </a:solidFill>
            </a:rPr>
            <a:t>η ιστορική γνώση διευκολύνει τη συζήτηση και </a:t>
          </a:r>
          <a:r>
            <a:rPr lang="el-GR" sz="2000" b="1" i="1" dirty="0" err="1">
              <a:solidFill>
                <a:schemeClr val="bg1"/>
              </a:solidFill>
            </a:rPr>
            <a:t>απάλυνση</a:t>
          </a:r>
          <a:r>
            <a:rPr lang="el-GR" sz="2000" b="1" i="1" dirty="0">
              <a:solidFill>
                <a:schemeClr val="bg1"/>
              </a:solidFill>
            </a:rPr>
            <a:t> των διαφορών</a:t>
          </a:r>
        </a:p>
      </dgm:t>
    </dgm:pt>
    <dgm:pt modelId="{2A2D7CB9-4F88-400A-9525-9E10E4F7D8C7}" type="parTrans" cxnId="{D5E010D3-BE95-41FC-8B13-E0C71491AB17}">
      <dgm:prSet/>
      <dgm:spPr/>
      <dgm:t>
        <a:bodyPr/>
        <a:lstStyle/>
        <a:p>
          <a:endParaRPr lang="el-GR"/>
        </a:p>
      </dgm:t>
    </dgm:pt>
    <dgm:pt modelId="{FBF47C6A-7406-4143-B025-E7AEEAC8E69E}" type="sibTrans" cxnId="{D5E010D3-BE95-41FC-8B13-E0C71491AB17}">
      <dgm:prSet/>
      <dgm:spPr/>
      <dgm:t>
        <a:bodyPr/>
        <a:lstStyle/>
        <a:p>
          <a:endParaRPr lang="el-GR"/>
        </a:p>
      </dgm:t>
    </dgm:pt>
    <dgm:pt modelId="{5FE6116E-63BF-405D-ACD1-0B2B296A9EDF}">
      <dgm:prSet/>
      <dgm:spPr/>
      <dgm:t>
        <a:bodyPr/>
        <a:lstStyle/>
        <a:p>
          <a:endParaRPr lang="el-GR"/>
        </a:p>
      </dgm:t>
    </dgm:pt>
    <dgm:pt modelId="{EBCF5AAC-3006-4D34-89B9-DEBA8E0E938D}" type="parTrans" cxnId="{3501545C-7078-4001-BF33-C07F3A54D06D}">
      <dgm:prSet/>
      <dgm:spPr/>
      <dgm:t>
        <a:bodyPr/>
        <a:lstStyle/>
        <a:p>
          <a:endParaRPr lang="el-GR"/>
        </a:p>
      </dgm:t>
    </dgm:pt>
    <dgm:pt modelId="{B03B4AE8-FE0A-4FB0-83A0-1FA81413917D}" type="sibTrans" cxnId="{3501545C-7078-4001-BF33-C07F3A54D06D}">
      <dgm:prSet/>
      <dgm:spPr/>
      <dgm:t>
        <a:bodyPr/>
        <a:lstStyle/>
        <a:p>
          <a:endParaRPr lang="el-GR"/>
        </a:p>
      </dgm:t>
    </dgm:pt>
    <dgm:pt modelId="{95C6D8DE-C8CC-40C8-B02A-6593A050E54E}">
      <dgm:prSet/>
      <dgm:spPr/>
      <dgm:t>
        <a:bodyPr/>
        <a:lstStyle/>
        <a:p>
          <a:endParaRPr lang="el-GR"/>
        </a:p>
      </dgm:t>
    </dgm:pt>
    <dgm:pt modelId="{07ECFFB5-BA3C-40AA-A488-3C2CB5C8708E}" type="parTrans" cxnId="{E7F2E38D-49EA-4C82-9C17-9CDC36F63A7B}">
      <dgm:prSet/>
      <dgm:spPr/>
      <dgm:t>
        <a:bodyPr/>
        <a:lstStyle/>
        <a:p>
          <a:endParaRPr lang="el-GR"/>
        </a:p>
      </dgm:t>
    </dgm:pt>
    <dgm:pt modelId="{4648C2DB-068B-4EA6-8717-9F2364D652A6}" type="sibTrans" cxnId="{E7F2E38D-49EA-4C82-9C17-9CDC36F63A7B}">
      <dgm:prSet/>
      <dgm:spPr/>
      <dgm:t>
        <a:bodyPr/>
        <a:lstStyle/>
        <a:p>
          <a:endParaRPr lang="el-GR"/>
        </a:p>
      </dgm:t>
    </dgm:pt>
    <dgm:pt modelId="{587FD2C0-D491-40EE-ABED-FCAA4C14C6F2}">
      <dgm:prSet custT="1"/>
      <dgm:spPr/>
      <dgm:t>
        <a:bodyPr/>
        <a:lstStyle/>
        <a:p>
          <a:endParaRPr lang="el-GR"/>
        </a:p>
      </dgm:t>
    </dgm:pt>
    <dgm:pt modelId="{C4084E20-B011-470A-AE88-F8FF3502678E}" type="parTrans" cxnId="{73D4D1AA-756F-4353-BBDF-7DFFC041F4C7}">
      <dgm:prSet/>
      <dgm:spPr/>
      <dgm:t>
        <a:bodyPr/>
        <a:lstStyle/>
        <a:p>
          <a:endParaRPr lang="el-GR"/>
        </a:p>
      </dgm:t>
    </dgm:pt>
    <dgm:pt modelId="{7AC80506-131A-4C0A-8295-C97C4F1BCDA5}" type="sibTrans" cxnId="{73D4D1AA-756F-4353-BBDF-7DFFC041F4C7}">
      <dgm:prSet/>
      <dgm:spPr/>
      <dgm:t>
        <a:bodyPr/>
        <a:lstStyle/>
        <a:p>
          <a:endParaRPr lang="el-GR"/>
        </a:p>
      </dgm:t>
    </dgm:pt>
    <dgm:pt modelId="{3C5E6100-83F4-42F8-B331-D07BCB816BE5}" type="pres">
      <dgm:prSet presAssocID="{89795262-DDA4-4E87-B914-6B9CC0CAEA52}" presName="composite" presStyleCnt="0">
        <dgm:presLayoutVars>
          <dgm:chMax val="3"/>
          <dgm:animLvl val="lvl"/>
          <dgm:resizeHandles val="exact"/>
        </dgm:presLayoutVars>
      </dgm:prSet>
      <dgm:spPr/>
    </dgm:pt>
    <dgm:pt modelId="{FF82B8B2-0D0A-41C4-910C-51795FFBB6B9}" type="pres">
      <dgm:prSet presAssocID="{5DFE3B0B-7B50-4A21-B6E1-802E3AE48390}" presName="gear1" presStyleLbl="node1" presStyleIdx="0" presStyleCnt="3" custScaleX="102527" custScaleY="94045">
        <dgm:presLayoutVars>
          <dgm:chMax val="1"/>
          <dgm:bulletEnabled val="1"/>
        </dgm:presLayoutVars>
      </dgm:prSet>
      <dgm:spPr/>
      <dgm:t>
        <a:bodyPr/>
        <a:lstStyle/>
        <a:p>
          <a:endParaRPr lang="el-GR"/>
        </a:p>
      </dgm:t>
    </dgm:pt>
    <dgm:pt modelId="{F35B5EF6-4905-48BA-9CA8-950744A6323A}" type="pres">
      <dgm:prSet presAssocID="{5DFE3B0B-7B50-4A21-B6E1-802E3AE48390}" presName="gear1srcNode" presStyleLbl="node1" presStyleIdx="0" presStyleCnt="3"/>
      <dgm:spPr/>
      <dgm:t>
        <a:bodyPr/>
        <a:lstStyle/>
        <a:p>
          <a:endParaRPr lang="el-GR"/>
        </a:p>
      </dgm:t>
    </dgm:pt>
    <dgm:pt modelId="{4D2E1ECE-B12B-4BC5-8B17-99482E125C39}" type="pres">
      <dgm:prSet presAssocID="{5DFE3B0B-7B50-4A21-B6E1-802E3AE48390}" presName="gear1dstNode" presStyleLbl="node1" presStyleIdx="0" presStyleCnt="3"/>
      <dgm:spPr/>
      <dgm:t>
        <a:bodyPr/>
        <a:lstStyle/>
        <a:p>
          <a:endParaRPr lang="el-GR"/>
        </a:p>
      </dgm:t>
    </dgm:pt>
    <dgm:pt modelId="{EC695083-1311-4FAB-8A83-BF1C06CC33A1}" type="pres">
      <dgm:prSet presAssocID="{714487B9-088F-4362-8FF4-1E9354E05FFD}" presName="gear2" presStyleLbl="node1" presStyleIdx="1" presStyleCnt="3" custScaleX="103571" custLinFactNeighborX="-476" custLinFactNeighborY="1664">
        <dgm:presLayoutVars>
          <dgm:chMax val="1"/>
          <dgm:bulletEnabled val="1"/>
        </dgm:presLayoutVars>
      </dgm:prSet>
      <dgm:spPr/>
      <dgm:t>
        <a:bodyPr/>
        <a:lstStyle/>
        <a:p>
          <a:endParaRPr lang="el-GR"/>
        </a:p>
      </dgm:t>
    </dgm:pt>
    <dgm:pt modelId="{7BEC2AA4-CB59-48E3-83D7-2F7BCAFA3354}" type="pres">
      <dgm:prSet presAssocID="{714487B9-088F-4362-8FF4-1E9354E05FFD}" presName="gear2srcNode" presStyleLbl="node1" presStyleIdx="1" presStyleCnt="3"/>
      <dgm:spPr/>
      <dgm:t>
        <a:bodyPr/>
        <a:lstStyle/>
        <a:p>
          <a:endParaRPr lang="el-GR"/>
        </a:p>
      </dgm:t>
    </dgm:pt>
    <dgm:pt modelId="{B729B042-B444-404D-84EB-78CB23BC7DE7}" type="pres">
      <dgm:prSet presAssocID="{714487B9-088F-4362-8FF4-1E9354E05FFD}" presName="gear2dstNode" presStyleLbl="node1" presStyleIdx="1" presStyleCnt="3"/>
      <dgm:spPr/>
      <dgm:t>
        <a:bodyPr/>
        <a:lstStyle/>
        <a:p>
          <a:endParaRPr lang="el-GR"/>
        </a:p>
      </dgm:t>
    </dgm:pt>
    <dgm:pt modelId="{013FD351-617C-468A-83AA-4C51F3AACC50}" type="pres">
      <dgm:prSet presAssocID="{58CA7FC5-AD87-44A5-93E4-DE011965C6AA}" presName="gear3" presStyleLbl="node1" presStyleIdx="2" presStyleCnt="3" custScaleX="108670" custScaleY="113648"/>
      <dgm:spPr/>
      <dgm:t>
        <a:bodyPr/>
        <a:lstStyle/>
        <a:p>
          <a:endParaRPr lang="el-GR"/>
        </a:p>
      </dgm:t>
    </dgm:pt>
    <dgm:pt modelId="{815793CC-89E9-4662-A4CF-46F69444C4C2}" type="pres">
      <dgm:prSet presAssocID="{58CA7FC5-AD87-44A5-93E4-DE011965C6AA}" presName="gear3tx" presStyleLbl="node1" presStyleIdx="2" presStyleCnt="3">
        <dgm:presLayoutVars>
          <dgm:chMax val="1"/>
          <dgm:bulletEnabled val="1"/>
        </dgm:presLayoutVars>
      </dgm:prSet>
      <dgm:spPr/>
      <dgm:t>
        <a:bodyPr/>
        <a:lstStyle/>
        <a:p>
          <a:endParaRPr lang="el-GR"/>
        </a:p>
      </dgm:t>
    </dgm:pt>
    <dgm:pt modelId="{D5085115-1E71-4F88-97FB-EBF8C41ED8C7}" type="pres">
      <dgm:prSet presAssocID="{58CA7FC5-AD87-44A5-93E4-DE011965C6AA}" presName="gear3srcNode" presStyleLbl="node1" presStyleIdx="2" presStyleCnt="3"/>
      <dgm:spPr/>
      <dgm:t>
        <a:bodyPr/>
        <a:lstStyle/>
        <a:p>
          <a:endParaRPr lang="el-GR"/>
        </a:p>
      </dgm:t>
    </dgm:pt>
    <dgm:pt modelId="{2DE2EE47-0718-45DB-BEA1-BED4019EDACD}" type="pres">
      <dgm:prSet presAssocID="{58CA7FC5-AD87-44A5-93E4-DE011965C6AA}" presName="gear3dstNode" presStyleLbl="node1" presStyleIdx="2" presStyleCnt="3"/>
      <dgm:spPr/>
      <dgm:t>
        <a:bodyPr/>
        <a:lstStyle/>
        <a:p>
          <a:endParaRPr lang="el-GR"/>
        </a:p>
      </dgm:t>
    </dgm:pt>
    <dgm:pt modelId="{38EED4BC-9062-4273-A75A-47AF631F6D83}" type="pres">
      <dgm:prSet presAssocID="{5C664C7B-4C3A-44D2-B139-CFCF946D4590}" presName="connector1" presStyleLbl="sibTrans2D1" presStyleIdx="0" presStyleCnt="3"/>
      <dgm:spPr/>
      <dgm:t>
        <a:bodyPr/>
        <a:lstStyle/>
        <a:p>
          <a:endParaRPr lang="el-GR"/>
        </a:p>
      </dgm:t>
    </dgm:pt>
    <dgm:pt modelId="{B452D4E7-6A40-435A-A833-8B51EB742EC8}" type="pres">
      <dgm:prSet presAssocID="{3765986B-FE8F-4E0D-BA21-080F86062644}" presName="connector2" presStyleLbl="sibTrans2D1" presStyleIdx="1" presStyleCnt="3"/>
      <dgm:spPr/>
      <dgm:t>
        <a:bodyPr/>
        <a:lstStyle/>
        <a:p>
          <a:endParaRPr lang="el-GR"/>
        </a:p>
      </dgm:t>
    </dgm:pt>
    <dgm:pt modelId="{6D85FCE5-3A69-4AE0-8EA9-3AFFAB966996}" type="pres">
      <dgm:prSet presAssocID="{FBF47C6A-7406-4143-B025-E7AEEAC8E69E}" presName="connector3" presStyleLbl="sibTrans2D1" presStyleIdx="2" presStyleCnt="3"/>
      <dgm:spPr/>
      <dgm:t>
        <a:bodyPr/>
        <a:lstStyle/>
        <a:p>
          <a:endParaRPr lang="el-GR"/>
        </a:p>
      </dgm:t>
    </dgm:pt>
  </dgm:ptLst>
  <dgm:cxnLst>
    <dgm:cxn modelId="{213332F6-737E-40FC-A358-CFA36CC3F446}" type="presOf" srcId="{FBF47C6A-7406-4143-B025-E7AEEAC8E69E}" destId="{6D85FCE5-3A69-4AE0-8EA9-3AFFAB966996}" srcOrd="0" destOrd="0" presId="urn:microsoft.com/office/officeart/2005/8/layout/gear1"/>
    <dgm:cxn modelId="{6C281B1C-CAFB-4724-87CB-F0A00802D194}" type="presOf" srcId="{58CA7FC5-AD87-44A5-93E4-DE011965C6AA}" destId="{2DE2EE47-0718-45DB-BEA1-BED4019EDACD}" srcOrd="3" destOrd="0" presId="urn:microsoft.com/office/officeart/2005/8/layout/gear1"/>
    <dgm:cxn modelId="{CEB6520B-609B-4D3C-9625-933796A00B81}" type="presOf" srcId="{58CA7FC5-AD87-44A5-93E4-DE011965C6AA}" destId="{013FD351-617C-468A-83AA-4C51F3AACC50}" srcOrd="0" destOrd="0" presId="urn:microsoft.com/office/officeart/2005/8/layout/gear1"/>
    <dgm:cxn modelId="{8354057B-CF21-4CB5-9BD4-EBA252D1A38A}" type="presOf" srcId="{58CA7FC5-AD87-44A5-93E4-DE011965C6AA}" destId="{D5085115-1E71-4F88-97FB-EBF8C41ED8C7}" srcOrd="2" destOrd="0" presId="urn:microsoft.com/office/officeart/2005/8/layout/gear1"/>
    <dgm:cxn modelId="{C6F19E7E-3223-4542-850C-A8B722876EB4}" srcId="{89795262-DDA4-4E87-B914-6B9CC0CAEA52}" destId="{714487B9-088F-4362-8FF4-1E9354E05FFD}" srcOrd="1" destOrd="0" parTransId="{9A377310-920F-4788-B063-BF1A78D789AE}" sibTransId="{3765986B-FE8F-4E0D-BA21-080F86062644}"/>
    <dgm:cxn modelId="{E7F2E38D-49EA-4C82-9C17-9CDC36F63A7B}" srcId="{89795262-DDA4-4E87-B914-6B9CC0CAEA52}" destId="{95C6D8DE-C8CC-40C8-B02A-6593A050E54E}" srcOrd="4" destOrd="0" parTransId="{07ECFFB5-BA3C-40AA-A488-3C2CB5C8708E}" sibTransId="{4648C2DB-068B-4EA6-8717-9F2364D652A6}"/>
    <dgm:cxn modelId="{D5E010D3-BE95-41FC-8B13-E0C71491AB17}" srcId="{89795262-DDA4-4E87-B914-6B9CC0CAEA52}" destId="{58CA7FC5-AD87-44A5-93E4-DE011965C6AA}" srcOrd="2" destOrd="0" parTransId="{2A2D7CB9-4F88-400A-9525-9E10E4F7D8C7}" sibTransId="{FBF47C6A-7406-4143-B025-E7AEEAC8E69E}"/>
    <dgm:cxn modelId="{5CA03A0F-32B4-4931-9D49-586CDA23A743}" type="presOf" srcId="{5C664C7B-4C3A-44D2-B139-CFCF946D4590}" destId="{38EED4BC-9062-4273-A75A-47AF631F6D83}" srcOrd="0" destOrd="0" presId="urn:microsoft.com/office/officeart/2005/8/layout/gear1"/>
    <dgm:cxn modelId="{3501545C-7078-4001-BF33-C07F3A54D06D}" srcId="{89795262-DDA4-4E87-B914-6B9CC0CAEA52}" destId="{5FE6116E-63BF-405D-ACD1-0B2B296A9EDF}" srcOrd="5" destOrd="0" parTransId="{EBCF5AAC-3006-4D34-89B9-DEBA8E0E938D}" sibTransId="{B03B4AE8-FE0A-4FB0-83A0-1FA81413917D}"/>
    <dgm:cxn modelId="{5CC1AA6D-1BEA-4CAC-B89D-C1CF09566D00}" type="presOf" srcId="{58CA7FC5-AD87-44A5-93E4-DE011965C6AA}" destId="{815793CC-89E9-4662-A4CF-46F69444C4C2}" srcOrd="1" destOrd="0" presId="urn:microsoft.com/office/officeart/2005/8/layout/gear1"/>
    <dgm:cxn modelId="{F8223930-6AAF-4642-8F89-15A3625D9406}" type="presOf" srcId="{5DFE3B0B-7B50-4A21-B6E1-802E3AE48390}" destId="{F35B5EF6-4905-48BA-9CA8-950744A6323A}" srcOrd="1" destOrd="0" presId="urn:microsoft.com/office/officeart/2005/8/layout/gear1"/>
    <dgm:cxn modelId="{9A101CD5-AA20-4F36-875C-27977D2EB9A0}" type="presOf" srcId="{714487B9-088F-4362-8FF4-1E9354E05FFD}" destId="{7BEC2AA4-CB59-48E3-83D7-2F7BCAFA3354}" srcOrd="1" destOrd="0" presId="urn:microsoft.com/office/officeart/2005/8/layout/gear1"/>
    <dgm:cxn modelId="{73D4D1AA-756F-4353-BBDF-7DFFC041F4C7}" srcId="{89795262-DDA4-4E87-B914-6B9CC0CAEA52}" destId="{587FD2C0-D491-40EE-ABED-FCAA4C14C6F2}" srcOrd="3" destOrd="0" parTransId="{C4084E20-B011-470A-AE88-F8FF3502678E}" sibTransId="{7AC80506-131A-4C0A-8295-C97C4F1BCDA5}"/>
    <dgm:cxn modelId="{1F7FE910-1489-4859-9EAB-C3E73EED928A}" type="presOf" srcId="{714487B9-088F-4362-8FF4-1E9354E05FFD}" destId="{EC695083-1311-4FAB-8A83-BF1C06CC33A1}" srcOrd="0" destOrd="0" presId="urn:microsoft.com/office/officeart/2005/8/layout/gear1"/>
    <dgm:cxn modelId="{471B9A6B-C70D-419D-A1B9-870BCFF29F67}" type="presOf" srcId="{89795262-DDA4-4E87-B914-6B9CC0CAEA52}" destId="{3C5E6100-83F4-42F8-B331-D07BCB816BE5}" srcOrd="0" destOrd="0" presId="urn:microsoft.com/office/officeart/2005/8/layout/gear1"/>
    <dgm:cxn modelId="{55F4E9C7-1430-40EB-BB63-458010B07CD7}" type="presOf" srcId="{3765986B-FE8F-4E0D-BA21-080F86062644}" destId="{B452D4E7-6A40-435A-A833-8B51EB742EC8}" srcOrd="0" destOrd="0" presId="urn:microsoft.com/office/officeart/2005/8/layout/gear1"/>
    <dgm:cxn modelId="{59C2AF3A-723D-40A2-AFDC-62E2BE0E6E27}" srcId="{89795262-DDA4-4E87-B914-6B9CC0CAEA52}" destId="{5DFE3B0B-7B50-4A21-B6E1-802E3AE48390}" srcOrd="0" destOrd="0" parTransId="{135DEB54-284D-4BF4-94F2-11B200F3AB06}" sibTransId="{5C664C7B-4C3A-44D2-B139-CFCF946D4590}"/>
    <dgm:cxn modelId="{A8312D48-AD29-4F8B-BDCF-93CA4F9F4AF3}" type="presOf" srcId="{5DFE3B0B-7B50-4A21-B6E1-802E3AE48390}" destId="{FF82B8B2-0D0A-41C4-910C-51795FFBB6B9}" srcOrd="0" destOrd="0" presId="urn:microsoft.com/office/officeart/2005/8/layout/gear1"/>
    <dgm:cxn modelId="{8494913E-F881-4807-9957-F2922F788338}" type="presOf" srcId="{5DFE3B0B-7B50-4A21-B6E1-802E3AE48390}" destId="{4D2E1ECE-B12B-4BC5-8B17-99482E125C39}" srcOrd="2" destOrd="0" presId="urn:microsoft.com/office/officeart/2005/8/layout/gear1"/>
    <dgm:cxn modelId="{9A8DD898-27B4-484B-9E75-B2A18BD2EC11}" type="presOf" srcId="{714487B9-088F-4362-8FF4-1E9354E05FFD}" destId="{B729B042-B444-404D-84EB-78CB23BC7DE7}" srcOrd="2" destOrd="0" presId="urn:microsoft.com/office/officeart/2005/8/layout/gear1"/>
    <dgm:cxn modelId="{F8B837A0-F942-4CBE-8DAC-CCDD84149A6E}" type="presParOf" srcId="{3C5E6100-83F4-42F8-B331-D07BCB816BE5}" destId="{FF82B8B2-0D0A-41C4-910C-51795FFBB6B9}" srcOrd="0" destOrd="0" presId="urn:microsoft.com/office/officeart/2005/8/layout/gear1"/>
    <dgm:cxn modelId="{EF9B5A74-660A-427B-BDD1-B0252D5ECBB9}" type="presParOf" srcId="{3C5E6100-83F4-42F8-B331-D07BCB816BE5}" destId="{F35B5EF6-4905-48BA-9CA8-950744A6323A}" srcOrd="1" destOrd="0" presId="urn:microsoft.com/office/officeart/2005/8/layout/gear1"/>
    <dgm:cxn modelId="{9D15ACDD-91B1-4B7C-8957-7FD44958463E}" type="presParOf" srcId="{3C5E6100-83F4-42F8-B331-D07BCB816BE5}" destId="{4D2E1ECE-B12B-4BC5-8B17-99482E125C39}" srcOrd="2" destOrd="0" presId="urn:microsoft.com/office/officeart/2005/8/layout/gear1"/>
    <dgm:cxn modelId="{4C63C288-2B7E-49CF-AC72-38A23BD50DDF}" type="presParOf" srcId="{3C5E6100-83F4-42F8-B331-D07BCB816BE5}" destId="{EC695083-1311-4FAB-8A83-BF1C06CC33A1}" srcOrd="3" destOrd="0" presId="urn:microsoft.com/office/officeart/2005/8/layout/gear1"/>
    <dgm:cxn modelId="{AB2BC9B2-44FE-4E92-8EFF-21ED21F822E4}" type="presParOf" srcId="{3C5E6100-83F4-42F8-B331-D07BCB816BE5}" destId="{7BEC2AA4-CB59-48E3-83D7-2F7BCAFA3354}" srcOrd="4" destOrd="0" presId="urn:microsoft.com/office/officeart/2005/8/layout/gear1"/>
    <dgm:cxn modelId="{18E1F14E-A4E1-4AB1-91A0-1E50A6C03788}" type="presParOf" srcId="{3C5E6100-83F4-42F8-B331-D07BCB816BE5}" destId="{B729B042-B444-404D-84EB-78CB23BC7DE7}" srcOrd="5" destOrd="0" presId="urn:microsoft.com/office/officeart/2005/8/layout/gear1"/>
    <dgm:cxn modelId="{BBBF5F94-0921-4AEE-A93F-247E4A5E3E87}" type="presParOf" srcId="{3C5E6100-83F4-42F8-B331-D07BCB816BE5}" destId="{013FD351-617C-468A-83AA-4C51F3AACC50}" srcOrd="6" destOrd="0" presId="urn:microsoft.com/office/officeart/2005/8/layout/gear1"/>
    <dgm:cxn modelId="{1311BB59-C3C7-4778-8248-239D44FEC7B2}" type="presParOf" srcId="{3C5E6100-83F4-42F8-B331-D07BCB816BE5}" destId="{815793CC-89E9-4662-A4CF-46F69444C4C2}" srcOrd="7" destOrd="0" presId="urn:microsoft.com/office/officeart/2005/8/layout/gear1"/>
    <dgm:cxn modelId="{ED55C5AA-2F4E-448C-AE9C-A6A51F6F1A91}" type="presParOf" srcId="{3C5E6100-83F4-42F8-B331-D07BCB816BE5}" destId="{D5085115-1E71-4F88-97FB-EBF8C41ED8C7}" srcOrd="8" destOrd="0" presId="urn:microsoft.com/office/officeart/2005/8/layout/gear1"/>
    <dgm:cxn modelId="{19A1D41C-2B6A-4AA4-ABB8-B0DFF6317F94}" type="presParOf" srcId="{3C5E6100-83F4-42F8-B331-D07BCB816BE5}" destId="{2DE2EE47-0718-45DB-BEA1-BED4019EDACD}" srcOrd="9" destOrd="0" presId="urn:microsoft.com/office/officeart/2005/8/layout/gear1"/>
    <dgm:cxn modelId="{D216FFCD-20B4-4BEA-9BE8-7DDA4C90F0B6}" type="presParOf" srcId="{3C5E6100-83F4-42F8-B331-D07BCB816BE5}" destId="{38EED4BC-9062-4273-A75A-47AF631F6D83}" srcOrd="10" destOrd="0" presId="urn:microsoft.com/office/officeart/2005/8/layout/gear1"/>
    <dgm:cxn modelId="{32E84724-1390-4267-80AB-FF4ADE1B9FDE}" type="presParOf" srcId="{3C5E6100-83F4-42F8-B331-D07BCB816BE5}" destId="{B452D4E7-6A40-435A-A833-8B51EB742EC8}" srcOrd="11" destOrd="0" presId="urn:microsoft.com/office/officeart/2005/8/layout/gear1"/>
    <dgm:cxn modelId="{91A1987A-ABE0-49B1-917C-F49ED20C3E0E}" type="presParOf" srcId="{3C5E6100-83F4-42F8-B331-D07BCB816BE5}" destId="{6D85FCE5-3A69-4AE0-8EA9-3AFFAB96699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86437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2961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6727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4596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68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917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5332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154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8630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hasCustomPrompt="1"/>
          </p:nvPr>
        </p:nvSpPr>
        <p:spPr/>
        <p:txBody>
          <a:bodyPr/>
          <a:lstStyle>
            <a:lvl1pPr>
              <a:defRPr cap="none"/>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5323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796027F-7875-4030-9381-8BD8C4F21935}" type="datetimeFigureOut">
              <a:rPr lang="en-US" smtClean="0"/>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912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772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6250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594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509A250-FF31-4206-8172-F9D3106AACB1}" type="datetimeFigureOut">
              <a:rPr lang="en-US" smtClean="0"/>
              <a:t>2/10/2021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564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AAD347D-5ACD-4C99-B74B-A9C85AD731AF}" type="datetimeFigureOut">
              <a:rPr lang="en-US" smtClean="0"/>
              <a:t>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2049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509A250-FF31-4206-8172-F9D3106AACB1}" type="datetimeFigureOut">
              <a:rPr lang="en-US" smtClean="0"/>
              <a:t>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228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l-GR" dirty="0"/>
              <a:t>Κάντε κλικ για να επεξεργαστείτε τον </a:t>
            </a:r>
            <a:r>
              <a:rPr lang="el-GR" dirty="0" err="1"/>
              <a:t>τυποδείγματος</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AAD347D-5ACD-4C99-B74B-A9C85AD731AF}" type="datetimeFigureOut">
              <a:rPr lang="en-US" smtClean="0"/>
              <a:t>2/10/2021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50402559"/>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none">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bg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bg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bg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bg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bg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31.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www.pemptousia.gr/2021/01/solon-o-athineos/" TargetMode="External"/><Relationship Id="rId2" Type="http://schemas.openxmlformats.org/officeDocument/2006/relationships/hyperlink" Target="https://el.wikipedia.org/wiki/%CE%9A%CF%81%CE%BF%CE%AF%CF%83%CE%BF%CF%82" TargetMode="External"/><Relationship Id="rId1" Type="http://schemas.openxmlformats.org/officeDocument/2006/relationships/slideLayout" Target="../slideLayouts/slideLayout2.xml"/><Relationship Id="rId6" Type="http://schemas.openxmlformats.org/officeDocument/2006/relationships/hyperlink" Target="https://science.fandom.com/el/wiki/%CE%9E%CE%AD%CF%81%CE%BE%CE%B7%CF%82_%CE%91_/%CE%A0%CE%B5%CF%81%CF%83%CE%AF%CE%B1" TargetMode="External"/><Relationship Id="rId5" Type="http://schemas.openxmlformats.org/officeDocument/2006/relationships/hyperlink" Target="http://platanosileias.blogspot.com/2013/08/blog-post_23.html" TargetMode="External"/><Relationship Id="rId4" Type="http://schemas.openxmlformats.org/officeDocument/2006/relationships/hyperlink" Target="https://www.olympia.gr/963406/ellada/dimaratos-o-lakedaimonios-enas-exori/"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greek-language.gr/digitalResources/ancient_greek/library/index.html?author_id=153" TargetMode="External"/><Relationship Id="rId3" Type="http://schemas.openxmlformats.org/officeDocument/2006/relationships/hyperlink" Target="https://www.pronews.gr/istoria/123664_i-domi-toy-stratoy-tis-arhaias-spartis" TargetMode="External"/><Relationship Id="rId7" Type="http://schemas.openxmlformats.org/officeDocument/2006/relationships/hyperlink" Target="https://www.diodos.gr/%CE%B1%CF%81%CF%87%CE%B1%CE%AF%CE%B1-%CE%B5%CE%BB%CE%BB%CE%AC%CE%B4%CE%B1/%CE%B9%CF%83%CF%84%CE%BF%CF%81%CE%B9%CE%BA%CE%BF%CE%AF/item/%CE%B7%CF%81%CF%8C%CE%B4%CE%BF%CF%84%CE%BF%CF%82-485-421-%CF%80-%CF%87.html" TargetMode="External"/><Relationship Id="rId2" Type="http://schemas.openxmlformats.org/officeDocument/2006/relationships/hyperlink" Target="https://el.wikipedia.org/wiki/%CE%91%CE%B8%CE%AC%CE%BD%CE%B1%CF%84%CE%BF%CE%B9_(%CE%A0%CE%B5%CF%81%CF%83%CE%B9%CE%BA%CE%AE_%CE%91%CF%85%CF%84%CE%BF%CE%BA%CF%81%CE%B1%CF%84%CE%BF%CF%81%CE%AF%CE%B1)" TargetMode="External"/><Relationship Id="rId1" Type="http://schemas.openxmlformats.org/officeDocument/2006/relationships/slideLayout" Target="../slideLayouts/slideLayout2.xml"/><Relationship Id="rId6" Type="http://schemas.openxmlformats.org/officeDocument/2006/relationships/hyperlink" Target="https://el.wikipedia.org/wiki/%CE%A3%CF%8C%CE%BB%CF%89%CE%BD_%CE%BF_%CE%91%CE%B8%CE%B7%CE%BD%CE%B1%CE%AF%CE%BF%CF%82" TargetMode="External"/><Relationship Id="rId5" Type="http://schemas.openxmlformats.org/officeDocument/2006/relationships/hyperlink" Target="https://commons.wikimedia.org/wiki/File:Croesus_portrait.jpg" TargetMode="External"/><Relationship Id="rId4" Type="http://schemas.openxmlformats.org/officeDocument/2006/relationships/hyperlink" Target="http://people.duke.edu/~wj25/Greek_Civilization/Study_Map_2.html" TargetMode="External"/><Relationship Id="rId9" Type="http://schemas.openxmlformats.org/officeDocument/2006/relationships/hyperlink" Target="https://el.wikipedia.org/wiki/%CE%A0%CE%B5%CF%81%CF%83%CE%B9%CE%BA%CE%BF%CE%AF_%CE%A0%CF%8C%CE%BB%CE%B5%CE%BC%CE%BF%CE%B9"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history-pages.blogspot.com/2012/02/blog-post_09.html?m=1" TargetMode="External"/><Relationship Id="rId3" Type="http://schemas.openxmlformats.org/officeDocument/2006/relationships/hyperlink" Target="https://kars1918.wordpress.com/2011/10/12/hellenic-monuments/" TargetMode="External"/><Relationship Id="rId7" Type="http://schemas.openxmlformats.org/officeDocument/2006/relationships/hyperlink" Target="https://www.kathimerini.gr/society/1021468/i-zontani-kardia-toy-orthodoxoy-christianismoy-odoiporiko-tis-k-stoys-naoys-tis-konstantinoypolis/" TargetMode="External"/><Relationship Id="rId2" Type="http://schemas.openxmlformats.org/officeDocument/2006/relationships/hyperlink" Target="https://www.characters.gr/site/gr/stories/classic/symbola-el" TargetMode="External"/><Relationship Id="rId1" Type="http://schemas.openxmlformats.org/officeDocument/2006/relationships/slideLayout" Target="../slideLayouts/slideLayout2.xml"/><Relationship Id="rId6" Type="http://schemas.openxmlformats.org/officeDocument/2006/relationships/hyperlink" Target="http://apky-soteria-constantinou.blogspot.com/2013/10/blog-post_15.html" TargetMode="External"/><Relationship Id="rId5" Type="http://schemas.openxmlformats.org/officeDocument/2006/relationships/hyperlink" Target="https://hellasjournal.com/2021/01/dio-i-orthodoxes-ekklisies-pou-ine-pros-polisi-stin-tourkia-stin-prousa-ke-sto-mardin/" TargetMode="External"/><Relationship Id="rId10" Type="http://schemas.openxmlformats.org/officeDocument/2006/relationships/hyperlink" Target="http://1lyk-chaid.att.sch.gr/oldsite/autosch/joomla15/images/PROJECT_13_14_A/B_TETR/symbol_3.pdf" TargetMode="External"/><Relationship Id="rId4" Type="http://schemas.openxmlformats.org/officeDocument/2006/relationships/hyperlink" Target="https://eur-lex.europa.eu/legal-content/EL/TXT/HTML/?uri=CELEX:51997IR0447&amp;from=DE" TargetMode="External"/><Relationship Id="rId9" Type="http://schemas.openxmlformats.org/officeDocument/2006/relationships/hyperlink" Target="https://www.documentonews.gr/article/h-diaxeirish-symbolwn-ws-politismikh-politik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35145" y="2176827"/>
            <a:ext cx="6007768" cy="2852455"/>
          </a:xfrm>
        </p:spPr>
        <p:txBody>
          <a:bodyPr>
            <a:noAutofit/>
          </a:bodyPr>
          <a:lstStyle/>
          <a:p>
            <a:pPr algn="ctr"/>
            <a:r>
              <a:rPr lang="el-GR" sz="2400" b="1" dirty="0">
                <a:solidFill>
                  <a:srgbClr val="002060"/>
                </a:solidFill>
                <a:latin typeface="Candara" panose="020E0502030303020204" pitchFamily="34" charset="0"/>
              </a:rPr>
              <a:t>«Διάλογος ή σύγκρουση πολιτισμών;</a:t>
            </a:r>
            <a:r>
              <a:rPr lang="en-US" sz="2400" b="1" dirty="0">
                <a:solidFill>
                  <a:srgbClr val="002060"/>
                </a:solidFill>
                <a:latin typeface="Candara" panose="020E0502030303020204" pitchFamily="34" charset="0"/>
              </a:rPr>
              <a:t/>
            </a:r>
            <a:br>
              <a:rPr lang="en-US" sz="2400" b="1" dirty="0">
                <a:solidFill>
                  <a:srgbClr val="002060"/>
                </a:solidFill>
                <a:latin typeface="Candara" panose="020E0502030303020204" pitchFamily="34" charset="0"/>
              </a:rPr>
            </a:br>
            <a:r>
              <a:rPr lang="el-GR" sz="2400" b="1" dirty="0">
                <a:solidFill>
                  <a:srgbClr val="002060"/>
                </a:solidFill>
                <a:latin typeface="Candara" panose="020E0502030303020204" pitchFamily="34" charset="0"/>
              </a:rPr>
              <a:t>Με αφορμή το ορόσημο των 2.500 χρόνων </a:t>
            </a:r>
            <a:r>
              <a:rPr lang="en-US" sz="2400" b="1" dirty="0">
                <a:solidFill>
                  <a:srgbClr val="002060"/>
                </a:solidFill>
                <a:latin typeface="Candara" panose="020E0502030303020204" pitchFamily="34" charset="0"/>
              </a:rPr>
              <a:t/>
            </a:r>
            <a:br>
              <a:rPr lang="en-US" sz="2400" b="1" dirty="0">
                <a:solidFill>
                  <a:srgbClr val="002060"/>
                </a:solidFill>
                <a:latin typeface="Candara" panose="020E0502030303020204" pitchFamily="34" charset="0"/>
              </a:rPr>
            </a:br>
            <a:r>
              <a:rPr lang="el-GR" sz="2400" b="1" dirty="0">
                <a:solidFill>
                  <a:srgbClr val="002060"/>
                </a:solidFill>
                <a:latin typeface="Candara" panose="020E0502030303020204" pitchFamily="34" charset="0"/>
              </a:rPr>
              <a:t>από τη μάχη των Θερμοπυλών </a:t>
            </a:r>
            <a:r>
              <a:rPr lang="en-US" sz="2400" b="1" dirty="0">
                <a:solidFill>
                  <a:srgbClr val="002060"/>
                </a:solidFill>
                <a:latin typeface="Candara" panose="020E0502030303020204" pitchFamily="34" charset="0"/>
              </a:rPr>
              <a:t/>
            </a:r>
            <a:br>
              <a:rPr lang="en-US" sz="2400" b="1" dirty="0">
                <a:solidFill>
                  <a:srgbClr val="002060"/>
                </a:solidFill>
                <a:latin typeface="Candara" panose="020E0502030303020204" pitchFamily="34" charset="0"/>
              </a:rPr>
            </a:br>
            <a:r>
              <a:rPr lang="el-GR" sz="2400" b="1" dirty="0">
                <a:solidFill>
                  <a:srgbClr val="002060"/>
                </a:solidFill>
                <a:latin typeface="Candara" panose="020E0502030303020204" pitchFamily="34" charset="0"/>
              </a:rPr>
              <a:t>και τη ναυμαχία της Σαλαμίνας»</a:t>
            </a:r>
            <a:r>
              <a:rPr lang="en-US" sz="2400" b="1" dirty="0">
                <a:solidFill>
                  <a:srgbClr val="002060"/>
                </a:solidFill>
                <a:latin typeface="Candara" panose="020E0502030303020204" pitchFamily="34" charset="0"/>
              </a:rPr>
              <a:t/>
            </a:r>
            <a:br>
              <a:rPr lang="en-US" sz="2400" b="1" dirty="0">
                <a:solidFill>
                  <a:srgbClr val="002060"/>
                </a:solidFill>
                <a:latin typeface="Candara" panose="020E0502030303020204" pitchFamily="34" charset="0"/>
              </a:rPr>
            </a:br>
            <a:r>
              <a:rPr lang="en-US" sz="2400" b="1" dirty="0">
                <a:solidFill>
                  <a:srgbClr val="002060"/>
                </a:solidFill>
                <a:latin typeface="Candara" panose="020E0502030303020204" pitchFamily="34" charset="0"/>
              </a:rPr>
              <a:t/>
            </a:r>
            <a:br>
              <a:rPr lang="en-US" sz="2400" b="1" dirty="0">
                <a:solidFill>
                  <a:srgbClr val="002060"/>
                </a:solidFill>
                <a:latin typeface="Candara" panose="020E0502030303020204" pitchFamily="34" charset="0"/>
              </a:rPr>
            </a:br>
            <a:r>
              <a:rPr lang="en-US" sz="2000" dirty="0">
                <a:solidFill>
                  <a:schemeClr val="bg2"/>
                </a:solidFill>
                <a:latin typeface="Candara" panose="020E0502030303020204" pitchFamily="34" charset="0"/>
              </a:rPr>
              <a:t/>
            </a:r>
            <a:br>
              <a:rPr lang="en-US" sz="2000" dirty="0">
                <a:solidFill>
                  <a:schemeClr val="bg2"/>
                </a:solidFill>
                <a:latin typeface="Candara" panose="020E0502030303020204" pitchFamily="34" charset="0"/>
              </a:rPr>
            </a:br>
            <a:r>
              <a:rPr lang="en-US" sz="2000" dirty="0">
                <a:solidFill>
                  <a:schemeClr val="bg2"/>
                </a:solidFill>
                <a:latin typeface="Candara" panose="020E0502030303020204" pitchFamily="34" charset="0"/>
              </a:rPr>
              <a:t/>
            </a:r>
            <a:br>
              <a:rPr lang="en-US" sz="2000" dirty="0">
                <a:solidFill>
                  <a:schemeClr val="bg2"/>
                </a:solidFill>
                <a:latin typeface="Candara" panose="020E0502030303020204" pitchFamily="34" charset="0"/>
              </a:rPr>
            </a:br>
            <a:r>
              <a:rPr lang="el-GR" sz="2400" b="1" dirty="0">
                <a:solidFill>
                  <a:srgbClr val="CE161D"/>
                </a:solidFill>
                <a:latin typeface="Candara" panose="020E0502030303020204" pitchFamily="34" charset="0"/>
              </a:rPr>
              <a:t>11-12 Φεβρουαρίου 2021</a:t>
            </a:r>
            <a:endParaRPr lang="el-GR" sz="2000" dirty="0">
              <a:solidFill>
                <a:srgbClr val="CE161D"/>
              </a:solidFill>
            </a:endParaRPr>
          </a:p>
        </p:txBody>
      </p:sp>
      <p:grpSp>
        <p:nvGrpSpPr>
          <p:cNvPr id="16" name="Ομάδα 15">
            <a:extLst>
              <a:ext uri="{FF2B5EF4-FFF2-40B4-BE49-F238E27FC236}">
                <a16:creationId xmlns:a16="http://schemas.microsoft.com/office/drawing/2014/main" xmlns="" id="{C204ED2A-E340-3443-946E-B7DDAC0FAF8F}"/>
              </a:ext>
            </a:extLst>
          </p:cNvPr>
          <p:cNvGrpSpPr/>
          <p:nvPr/>
        </p:nvGrpSpPr>
        <p:grpSpPr>
          <a:xfrm>
            <a:off x="229954" y="0"/>
            <a:ext cx="11962046" cy="1453662"/>
            <a:chOff x="206691" y="-1"/>
            <a:chExt cx="11962046" cy="1238451"/>
          </a:xfrm>
        </p:grpSpPr>
        <p:pic>
          <p:nvPicPr>
            <p:cNvPr id="9" name="Picture 8" descr="C:\Users\ptsigou\AppData\Local\Microsoft\Windows\INetCache\Content.Outlook\SWIQT2DJ\Greek_colore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91" y="251534"/>
              <a:ext cx="2392130" cy="710994"/>
            </a:xfrm>
            <a:prstGeom prst="rect">
              <a:avLst/>
            </a:prstGeom>
            <a:noFill/>
            <a:ln>
              <a:noFill/>
            </a:ln>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t="5507"/>
            <a:stretch/>
          </p:blipFill>
          <p:spPr bwMode="auto">
            <a:xfrm>
              <a:off x="9917028" y="-1"/>
              <a:ext cx="2251709" cy="1238451"/>
            </a:xfrm>
            <a:prstGeom prst="rect">
              <a:avLst/>
            </a:prstGeom>
            <a:noFill/>
            <a:ln>
              <a:noFill/>
            </a:ln>
          </p:spPr>
        </p:pic>
        <p:sp>
          <p:nvSpPr>
            <p:cNvPr id="7" name="Ορθογώνιο 6">
              <a:extLst>
                <a:ext uri="{FF2B5EF4-FFF2-40B4-BE49-F238E27FC236}">
                  <a16:creationId xmlns:a16="http://schemas.microsoft.com/office/drawing/2014/main" xmlns="" id="{F05CD701-8B32-A14B-932A-A8CA33539E9A}"/>
                </a:ext>
              </a:extLst>
            </p:cNvPr>
            <p:cNvSpPr/>
            <p:nvPr/>
          </p:nvSpPr>
          <p:spPr>
            <a:xfrm>
              <a:off x="3088639" y="366398"/>
              <a:ext cx="7041949" cy="461665"/>
            </a:xfrm>
            <a:prstGeom prst="rect">
              <a:avLst/>
            </a:prstGeom>
          </p:spPr>
          <p:txBody>
            <a:bodyPr wrap="square">
              <a:spAutoFit/>
            </a:bodyPr>
            <a:lstStyle/>
            <a:p>
              <a:pPr algn="ctr"/>
              <a:r>
                <a:rPr lang="el-GR" sz="2400" b="1" dirty="0">
                  <a:solidFill>
                    <a:srgbClr val="CE161D"/>
                  </a:solidFill>
                  <a:latin typeface="Candara" panose="020E0502030303020204" pitchFamily="34" charset="0"/>
                </a:rPr>
                <a:t>ΠΑΝΕΛΛΗΝΙΟ ΜΑΘΗΤΙΚΟ ΣΥΝΕΔΡΙΟ </a:t>
              </a:r>
              <a:endParaRPr lang="el-GR" sz="2400" dirty="0">
                <a:solidFill>
                  <a:srgbClr val="CE161D"/>
                </a:solidFill>
              </a:endParaRPr>
            </a:p>
          </p:txBody>
        </p:sp>
      </p:grpSp>
      <p:pic>
        <p:nvPicPr>
          <p:cNvPr id="12" name="Picture 11"/>
          <p:cNvPicPr>
            <a:picLocks noChangeAspect="1"/>
          </p:cNvPicPr>
          <p:nvPr/>
        </p:nvPicPr>
        <p:blipFill>
          <a:blip r:embed="rId4"/>
          <a:stretch>
            <a:fillRect/>
          </a:stretch>
        </p:blipFill>
        <p:spPr>
          <a:xfrm rot="11643354">
            <a:off x="903617" y="1826055"/>
            <a:ext cx="4488416" cy="4365575"/>
          </a:xfrm>
          <a:prstGeom prst="rect">
            <a:avLst/>
          </a:prstGeom>
        </p:spPr>
      </p:pic>
      <p:sp>
        <p:nvSpPr>
          <p:cNvPr id="2" name="TextBox 1"/>
          <p:cNvSpPr txBox="1"/>
          <p:nvPr/>
        </p:nvSpPr>
        <p:spPr>
          <a:xfrm>
            <a:off x="417443" y="5979179"/>
            <a:ext cx="2266122" cy="276999"/>
          </a:xfrm>
          <a:prstGeom prst="rect">
            <a:avLst/>
          </a:prstGeom>
          <a:noFill/>
        </p:spPr>
        <p:txBody>
          <a:bodyPr wrap="square" rtlCol="0">
            <a:spAutoFit/>
          </a:bodyPr>
          <a:lstStyle/>
          <a:p>
            <a:r>
              <a:rPr lang="el-GR" sz="1200" dirty="0">
                <a:solidFill>
                  <a:schemeClr val="bg1"/>
                </a:solidFill>
              </a:rPr>
              <a:t>Αθηνά Λι, ΙΒ2</a:t>
            </a:r>
            <a:r>
              <a:rPr lang="en-US" sz="1200" dirty="0">
                <a:solidFill>
                  <a:schemeClr val="bg1"/>
                </a:solidFill>
              </a:rPr>
              <a:t>,</a:t>
            </a:r>
            <a:r>
              <a:rPr lang="el-GR" sz="1200" dirty="0">
                <a:solidFill>
                  <a:schemeClr val="bg1"/>
                </a:solidFill>
              </a:rPr>
              <a:t> Κολλέγιο Ψυχικού</a:t>
            </a:r>
          </a:p>
        </p:txBody>
      </p:sp>
    </p:spTree>
    <p:extLst>
      <p:ext uri="{BB962C8B-B14F-4D97-AF65-F5344CB8AC3E}">
        <p14:creationId xmlns:p14="http://schemas.microsoft.com/office/powerpoint/2010/main" val="25047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0A05E5D9-D399-4241-89AB-FB1D3724A93F}"/>
              </a:ext>
            </a:extLst>
          </p:cNvPr>
          <p:cNvPicPr>
            <a:picLocks noChangeAspect="1"/>
          </p:cNvPicPr>
          <p:nvPr/>
        </p:nvPicPr>
        <p:blipFill>
          <a:blip r:embed="rId2"/>
          <a:stretch>
            <a:fillRect/>
          </a:stretch>
        </p:blipFill>
        <p:spPr>
          <a:xfrm>
            <a:off x="350625" y="333796"/>
            <a:ext cx="3179156" cy="4155056"/>
          </a:xfrm>
          <a:prstGeom prst="rect">
            <a:avLst/>
          </a:prstGeom>
        </p:spPr>
      </p:pic>
      <p:sp>
        <p:nvSpPr>
          <p:cNvPr id="6" name="Ορθογώνιο 5">
            <a:extLst>
              <a:ext uri="{FF2B5EF4-FFF2-40B4-BE49-F238E27FC236}">
                <a16:creationId xmlns:a16="http://schemas.microsoft.com/office/drawing/2014/main" xmlns="" id="{9C342317-600C-4A96-AF58-9EEF2922C939}"/>
              </a:ext>
            </a:extLst>
          </p:cNvPr>
          <p:cNvSpPr/>
          <p:nvPr/>
        </p:nvSpPr>
        <p:spPr>
          <a:xfrm>
            <a:off x="3687095" y="333796"/>
            <a:ext cx="3146323" cy="4154984"/>
          </a:xfrm>
          <a:prstGeom prst="rect">
            <a:avLst/>
          </a:prstGeom>
          <a:solidFill>
            <a:schemeClr val="accent1">
              <a:lumMod val="60000"/>
              <a:lumOff val="40000"/>
            </a:schemeClr>
          </a:solidFill>
        </p:spPr>
        <p:txBody>
          <a:bodyPr wrap="square">
            <a:spAutoFit/>
          </a:bodyPr>
          <a:lstStyle/>
          <a:p>
            <a:r>
              <a:rPr lang="el-GR" sz="22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«Αν κυβερνούνταν, θέλω να πω, από έναν κατά το δικό μας, τρόπο, από φόβο προς αυτόν θα γίνονταν και γενναιότεροι από ό,τι ήταν από φυσικού τους και η ανάγκη του μαστιγίου θα τους έκανε να ορμούν ακόμα και λιγότεροι αν ήταν, στους περισσότερούς τους.» </a:t>
            </a:r>
            <a:endParaRPr lang="el-GR" sz="2200" i="1" dirty="0">
              <a:solidFill>
                <a:schemeClr val="bg1"/>
              </a:solidFill>
            </a:endParaRPr>
          </a:p>
        </p:txBody>
      </p:sp>
      <p:sp>
        <p:nvSpPr>
          <p:cNvPr id="8" name="Ορθογώνιο 7">
            <a:extLst>
              <a:ext uri="{FF2B5EF4-FFF2-40B4-BE49-F238E27FC236}">
                <a16:creationId xmlns:a16="http://schemas.microsoft.com/office/drawing/2014/main" xmlns="" id="{98D3E15F-54E4-46DB-B3E5-41D3205A312D}"/>
              </a:ext>
            </a:extLst>
          </p:cNvPr>
          <p:cNvSpPr/>
          <p:nvPr/>
        </p:nvSpPr>
        <p:spPr>
          <a:xfrm>
            <a:off x="766861" y="4675379"/>
            <a:ext cx="4581885" cy="1887696"/>
          </a:xfrm>
          <a:prstGeom prst="rect">
            <a:avLst/>
          </a:prstGeom>
          <a:solidFill>
            <a:schemeClr val="accent1">
              <a:lumMod val="60000"/>
              <a:lumOff val="40000"/>
            </a:schemeClr>
          </a:solidFill>
        </p:spPr>
        <p:txBody>
          <a:bodyPr wrap="square">
            <a:spAutoFit/>
          </a:bodyPr>
          <a:lstStyle/>
          <a:p>
            <a:pPr>
              <a:lnSpc>
                <a:spcPct val="107000"/>
              </a:lnSpc>
              <a:spcAft>
                <a:spcPts val="800"/>
              </a:spcAft>
            </a:pPr>
            <a:r>
              <a:rPr lang="el-GR" sz="22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«Είναι επάνω τους αφέντης ο νόμος κι αυτόν τον φοβούνται πολύ περισσότερο από ότι οι δικοί σου εσένα. Κάνουν λοιπόν ό,τι ορίζει εκείνος.»</a:t>
            </a:r>
          </a:p>
        </p:txBody>
      </p:sp>
      <p:pic>
        <p:nvPicPr>
          <p:cNvPr id="9" name="Εικόνα 8">
            <a:extLst>
              <a:ext uri="{FF2B5EF4-FFF2-40B4-BE49-F238E27FC236}">
                <a16:creationId xmlns:a16="http://schemas.microsoft.com/office/drawing/2014/main" xmlns="" id="{97CF0AFF-D299-40A7-800A-84CB3ED7821F}"/>
              </a:ext>
            </a:extLst>
          </p:cNvPr>
          <p:cNvPicPr/>
          <p:nvPr/>
        </p:nvPicPr>
        <p:blipFill>
          <a:blip r:embed="rId3"/>
          <a:stretch>
            <a:fillRect/>
          </a:stretch>
        </p:blipFill>
        <p:spPr>
          <a:xfrm>
            <a:off x="6990732" y="1707207"/>
            <a:ext cx="4811310" cy="2796565"/>
          </a:xfrm>
          <a:prstGeom prst="rect">
            <a:avLst/>
          </a:prstGeom>
        </p:spPr>
      </p:pic>
      <p:sp>
        <p:nvSpPr>
          <p:cNvPr id="10" name="Ορθογώνιο 9">
            <a:extLst>
              <a:ext uri="{FF2B5EF4-FFF2-40B4-BE49-F238E27FC236}">
                <a16:creationId xmlns:a16="http://schemas.microsoft.com/office/drawing/2014/main" xmlns="" id="{BCFA43BD-A361-410E-ACAF-808D2C614A7C}"/>
              </a:ext>
            </a:extLst>
          </p:cNvPr>
          <p:cNvSpPr/>
          <p:nvPr/>
        </p:nvSpPr>
        <p:spPr>
          <a:xfrm>
            <a:off x="5584778" y="4675379"/>
            <a:ext cx="5840361" cy="1887696"/>
          </a:xfrm>
          <a:prstGeom prst="rect">
            <a:avLst/>
          </a:prstGeom>
          <a:solidFill>
            <a:schemeClr val="accent1">
              <a:lumMod val="60000"/>
              <a:lumOff val="40000"/>
            </a:schemeClr>
          </a:solidFill>
        </p:spPr>
        <p:txBody>
          <a:bodyPr wrap="square">
            <a:spAutoFit/>
          </a:bodyPr>
          <a:lstStyle/>
          <a:p>
            <a:pPr>
              <a:lnSpc>
                <a:spcPct val="107000"/>
              </a:lnSpc>
              <a:spcAft>
                <a:spcPts val="800"/>
              </a:spcAft>
            </a:pPr>
            <a:r>
              <a:rPr lang="el-GR" sz="22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«Η φτώχεια είναι συντροφιά της Ελλάδας από πάντοτε, η αρετή όμως είναι κατάκτηση, που κατορθώθηκε με σοφία και νόμο απαράβατο. Με αυτή την αρετή η Ελλάδα και τη φτώχεια πολεμά και την τυραννία.»</a:t>
            </a:r>
          </a:p>
        </p:txBody>
      </p:sp>
      <p:sp>
        <p:nvSpPr>
          <p:cNvPr id="7" name="TextBox 6">
            <a:extLst>
              <a:ext uri="{FF2B5EF4-FFF2-40B4-BE49-F238E27FC236}">
                <a16:creationId xmlns:a16="http://schemas.microsoft.com/office/drawing/2014/main" xmlns="" id="{3BC3503C-3A16-41EB-99F5-DABEB2965961}"/>
              </a:ext>
            </a:extLst>
          </p:cNvPr>
          <p:cNvSpPr txBox="1"/>
          <p:nvPr/>
        </p:nvSpPr>
        <p:spPr>
          <a:xfrm>
            <a:off x="6990732" y="333796"/>
            <a:ext cx="4811310" cy="1323439"/>
          </a:xfrm>
          <a:prstGeom prst="rect">
            <a:avLst/>
          </a:prstGeom>
          <a:solidFill>
            <a:srgbClr val="98D16D"/>
          </a:solidFill>
        </p:spPr>
        <p:txBody>
          <a:bodyPr wrap="square" rtlCol="0">
            <a:spAutoFit/>
          </a:bodyPr>
          <a:lstStyle/>
          <a:p>
            <a:pPr algn="ctr"/>
            <a:r>
              <a:rPr lang="el-GR" sz="4000" dirty="0">
                <a:solidFill>
                  <a:schemeClr val="bg1"/>
                </a:solidFill>
              </a:rPr>
              <a:t>Ξέρξης και Δημάρατος (2)</a:t>
            </a:r>
          </a:p>
        </p:txBody>
      </p:sp>
    </p:spTree>
    <p:extLst>
      <p:ext uri="{BB962C8B-B14F-4D97-AF65-F5344CB8AC3E}">
        <p14:creationId xmlns:p14="http://schemas.microsoft.com/office/powerpoint/2010/main" val="21131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8940" y="299321"/>
            <a:ext cx="5325035" cy="1919444"/>
          </a:xfrm>
          <a:solidFill>
            <a:schemeClr val="tx1">
              <a:lumMod val="95000"/>
            </a:schemeClr>
          </a:solidFill>
        </p:spPr>
        <p:txBody>
          <a:bodyPr>
            <a:noAutofit/>
          </a:bodyPr>
          <a:lstStyle/>
          <a:p>
            <a:pPr algn="ctr"/>
            <a:r>
              <a:rPr lang="el-GR" sz="4000" b="1" i="1" dirty="0">
                <a:solidFill>
                  <a:srgbClr val="FF0000"/>
                </a:solidFill>
              </a:rPr>
              <a:t>…μένοντας στη γη της Ιωνίας </a:t>
            </a:r>
            <a:r>
              <a:rPr lang="en-US" sz="4000" b="1" i="1" dirty="0">
                <a:solidFill>
                  <a:srgbClr val="FF0000"/>
                </a:solidFill>
              </a:rPr>
              <a:t>...</a:t>
            </a:r>
            <a:r>
              <a:rPr lang="el-GR" sz="4000" b="1" i="1" dirty="0">
                <a:solidFill>
                  <a:srgbClr val="FF0000"/>
                </a:solidFill>
              </a:rPr>
              <a:t> με ένα γενναίο άλμα στον χρόνο…</a:t>
            </a:r>
          </a:p>
        </p:txBody>
      </p:sp>
      <p:sp>
        <p:nvSpPr>
          <p:cNvPr id="7" name="Text Placeholder 6"/>
          <p:cNvSpPr>
            <a:spLocks noGrp="1"/>
          </p:cNvSpPr>
          <p:nvPr>
            <p:ph type="body" sz="half" idx="2"/>
          </p:nvPr>
        </p:nvSpPr>
        <p:spPr>
          <a:xfrm>
            <a:off x="268940" y="2595283"/>
            <a:ext cx="6898342" cy="3738281"/>
          </a:xfrm>
          <a:solidFill>
            <a:schemeClr val="accent6">
              <a:lumMod val="40000"/>
              <a:lumOff val="60000"/>
            </a:schemeClr>
          </a:solidFill>
        </p:spPr>
        <p:txBody>
          <a:bodyPr>
            <a:noAutofit/>
          </a:bodyPr>
          <a:lstStyle/>
          <a:p>
            <a:pPr algn="ctr"/>
            <a:r>
              <a:rPr lang="el-GR" sz="3800" b="1" i="1" dirty="0">
                <a:solidFill>
                  <a:schemeClr val="bg1"/>
                </a:solidFill>
              </a:rPr>
              <a:t>… ας συντροφέψουμε                               το νεαρό πρωταγωνιστή του μυθιστορήματος της </a:t>
            </a:r>
            <a:r>
              <a:rPr lang="el-GR" sz="3800" b="1" i="1" dirty="0" err="1">
                <a:solidFill>
                  <a:schemeClr val="bg1"/>
                </a:solidFill>
              </a:rPr>
              <a:t>Έλσας</a:t>
            </a:r>
            <a:r>
              <a:rPr lang="el-GR" sz="3800" b="1" i="1" dirty="0">
                <a:solidFill>
                  <a:schemeClr val="bg1"/>
                </a:solidFill>
              </a:rPr>
              <a:t> Χίου "Η νενέ η Σμυρνιά" σε ένα ταξίδι ιστορικής μνήμης και γνώσης στις «χαμένες πατρίδες»…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282" y="158121"/>
            <a:ext cx="3986046" cy="653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29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282387"/>
            <a:ext cx="3814354" cy="6353505"/>
          </a:xfrm>
          <a:solidFill>
            <a:schemeClr val="accent6">
              <a:lumMod val="20000"/>
              <a:lumOff val="80000"/>
            </a:schemeClr>
          </a:solidFill>
        </p:spPr>
        <p:txBody>
          <a:bodyPr>
            <a:normAutofit fontScale="90000"/>
          </a:bodyPr>
          <a:lstStyle/>
          <a:p>
            <a:pPr algn="ctr"/>
            <a:r>
              <a:rPr lang="el-GR" b="1" i="1" dirty="0">
                <a:solidFill>
                  <a:schemeClr val="bg1"/>
                </a:solidFill>
              </a:rPr>
              <a:t>ο έφηβος Αργύρης, ταξιδευτής και προσκυνητής συνάμα, με πυξίδα τις αφηγήσεις της σοφής προγιαγιάς του, </a:t>
            </a:r>
            <a:r>
              <a:rPr lang="el-GR" b="1" i="1" u="sng" dirty="0">
                <a:solidFill>
                  <a:schemeClr val="bg1"/>
                </a:solidFill>
              </a:rPr>
              <a:t>αναζητά τη σημασία των πολιτισμικών συμβόλων στις δυο πλευρές του Αιγαίου</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15" y="338384"/>
            <a:ext cx="4082569" cy="305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32236" y="3724387"/>
            <a:ext cx="3891662" cy="923330"/>
          </a:xfrm>
          <a:prstGeom prst="rect">
            <a:avLst/>
          </a:prstGeom>
          <a:solidFill>
            <a:schemeClr val="accent1">
              <a:lumMod val="40000"/>
              <a:lumOff val="60000"/>
            </a:schemeClr>
          </a:solidFill>
        </p:spPr>
        <p:txBody>
          <a:bodyPr wrap="square">
            <a:spAutoFit/>
          </a:bodyPr>
          <a:lstStyle/>
          <a:p>
            <a:pPr algn="ctr"/>
            <a:r>
              <a:rPr lang="el-GR" b="1" i="1" dirty="0">
                <a:solidFill>
                  <a:schemeClr val="bg1"/>
                </a:solidFill>
              </a:rPr>
              <a:t>Περιστέρι: συμβολίζει για τους Έλληνες το Άγιο Πνεύμα και τη διαρκή  ειρήνη</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65" y="76859"/>
            <a:ext cx="4068102" cy="352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229600" y="3585887"/>
            <a:ext cx="3866606" cy="923330"/>
          </a:xfrm>
          <a:prstGeom prst="rect">
            <a:avLst/>
          </a:prstGeom>
          <a:solidFill>
            <a:schemeClr val="accent1">
              <a:lumMod val="40000"/>
              <a:lumOff val="60000"/>
            </a:schemeClr>
          </a:solidFill>
        </p:spPr>
        <p:txBody>
          <a:bodyPr wrap="square">
            <a:spAutoFit/>
          </a:bodyPr>
          <a:lstStyle/>
          <a:p>
            <a:pPr algn="ctr"/>
            <a:r>
              <a:rPr lang="el-GR" b="1" i="1" dirty="0">
                <a:solidFill>
                  <a:schemeClr val="bg1"/>
                </a:solidFill>
              </a:rPr>
              <a:t>Πελαργός: για τους μουσουλμάνους είναι το πουλί, που φέρνει στα φτερά του την ευλογία των ιερών τόπων</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381" y="76859"/>
            <a:ext cx="8048167" cy="60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65043" y="6036124"/>
            <a:ext cx="6456731" cy="652620"/>
          </a:xfrm>
          <a:prstGeom prst="rect">
            <a:avLst/>
          </a:prstGeom>
          <a:solidFill>
            <a:schemeClr val="accent1">
              <a:lumMod val="40000"/>
              <a:lumOff val="60000"/>
            </a:schemeClr>
          </a:solidFill>
        </p:spPr>
        <p:txBody>
          <a:bodyPr wrap="square">
            <a:spAutoFit/>
          </a:bodyPr>
          <a:lstStyle/>
          <a:p>
            <a:pPr algn="ctr"/>
            <a:r>
              <a:rPr lang="el-GR" b="1" i="1" dirty="0">
                <a:solidFill>
                  <a:schemeClr val="bg1"/>
                </a:solidFill>
              </a:rPr>
              <a:t>στα χαλιά της Ανατολής, κάθε χρώμα, σχήμα και μοτίβο εκφράζει με υπαινικτικό τρόπο έννοιες</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794" y="76859"/>
            <a:ext cx="8069773" cy="60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895532" y="6034172"/>
            <a:ext cx="6456731" cy="646331"/>
          </a:xfrm>
          <a:prstGeom prst="rect">
            <a:avLst/>
          </a:prstGeom>
          <a:solidFill>
            <a:schemeClr val="accent1">
              <a:lumMod val="40000"/>
              <a:lumOff val="60000"/>
            </a:schemeClr>
          </a:solidFill>
        </p:spPr>
        <p:txBody>
          <a:bodyPr wrap="square">
            <a:spAutoFit/>
          </a:bodyPr>
          <a:lstStyle/>
          <a:p>
            <a:pPr algn="ctr"/>
            <a:r>
              <a:rPr lang="el-GR" b="1" i="1" dirty="0">
                <a:solidFill>
                  <a:schemeClr val="bg1"/>
                </a:solidFill>
              </a:rPr>
              <a:t>η εμβληματική Αγιά </a:t>
            </a:r>
            <a:r>
              <a:rPr lang="el-GR" b="1" i="1" dirty="0" err="1">
                <a:solidFill>
                  <a:schemeClr val="bg1"/>
                </a:solidFill>
              </a:rPr>
              <a:t>Σοφιά</a:t>
            </a:r>
            <a:r>
              <a:rPr lang="el-GR" b="1" i="1" dirty="0">
                <a:solidFill>
                  <a:schemeClr val="bg1"/>
                </a:solidFill>
              </a:rPr>
              <a:t>,</a:t>
            </a:r>
          </a:p>
          <a:p>
            <a:pPr algn="ctr"/>
            <a:r>
              <a:rPr lang="el-GR" b="1" i="1" dirty="0">
                <a:solidFill>
                  <a:schemeClr val="bg1"/>
                </a:solidFill>
              </a:rPr>
              <a:t>σύμβολο του ελληνισμού</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3794" y="13063"/>
            <a:ext cx="8040425" cy="621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827098" y="6112983"/>
            <a:ext cx="6456731" cy="646331"/>
          </a:xfrm>
          <a:prstGeom prst="rect">
            <a:avLst/>
          </a:prstGeom>
          <a:solidFill>
            <a:schemeClr val="accent1">
              <a:lumMod val="40000"/>
              <a:lumOff val="60000"/>
            </a:schemeClr>
          </a:solidFill>
        </p:spPr>
        <p:txBody>
          <a:bodyPr wrap="square">
            <a:spAutoFit/>
          </a:bodyPr>
          <a:lstStyle/>
          <a:p>
            <a:pPr algn="ctr"/>
            <a:r>
              <a:rPr lang="el-GR" b="1" i="1" dirty="0">
                <a:solidFill>
                  <a:schemeClr val="bg1"/>
                </a:solidFill>
              </a:rPr>
              <a:t>τα σπαθιά,</a:t>
            </a:r>
          </a:p>
          <a:p>
            <a:pPr algn="ctr"/>
            <a:r>
              <a:rPr lang="el-GR" b="1" i="1" dirty="0">
                <a:solidFill>
                  <a:schemeClr val="bg1"/>
                </a:solidFill>
              </a:rPr>
              <a:t> σύμβολα πολέμου και επιβολής</a:t>
            </a:r>
          </a:p>
        </p:txBody>
      </p:sp>
    </p:spTree>
    <p:extLst>
      <p:ext uri="{BB962C8B-B14F-4D97-AF65-F5344CB8AC3E}">
        <p14:creationId xmlns:p14="http://schemas.microsoft.com/office/powerpoint/2010/main" val="14727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023" y="161365"/>
            <a:ext cx="11954435" cy="6696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800" b="1" i="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149513270"/>
              </p:ext>
            </p:extLst>
          </p:nvPr>
        </p:nvGraphicFramePr>
        <p:xfrm>
          <a:off x="-1" y="0"/>
          <a:ext cx="12192000" cy="6821116"/>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6821116">
                <a:tc>
                  <a:txBody>
                    <a:bodyPr/>
                    <a:lstStyle/>
                    <a:p>
                      <a:pPr algn="ctr"/>
                      <a:r>
                        <a:rPr lang="el-GR" sz="2200" i="1" dirty="0">
                          <a:solidFill>
                            <a:srgbClr val="FFFF00"/>
                          </a:solidFill>
                        </a:rPr>
                        <a:t>Από τη Γνωμοδότηση της Επιτροπής των Περιφερειών σχετικά με τον «Πολιτισμό, τις πολιτιστικές διαφορές και τη σημασία τους για το μέλλον της Ευρώπης», 11/06/1998 </a:t>
                      </a:r>
                    </a:p>
                    <a:p>
                      <a:pPr algn="ctr"/>
                      <a:r>
                        <a:rPr lang="el-GR" sz="2200" i="1" dirty="0">
                          <a:solidFill>
                            <a:schemeClr val="bg1"/>
                          </a:solidFill>
                        </a:rPr>
                        <a:t> </a:t>
                      </a:r>
                    </a:p>
                    <a:p>
                      <a:pPr marL="342900" indent="-342900" algn="ctr">
                        <a:buFont typeface="Wingdings" pitchFamily="2" charset="2"/>
                        <a:buChar char="v"/>
                      </a:pPr>
                      <a:r>
                        <a:rPr lang="el-GR" sz="2200" i="1" dirty="0">
                          <a:solidFill>
                            <a:schemeClr val="bg1"/>
                          </a:solidFill>
                        </a:rPr>
                        <a:t>Θεμέλιο του πολιτισμού είναι τα σύμβολα </a:t>
                      </a:r>
                    </a:p>
                    <a:p>
                      <a:pPr algn="ctr"/>
                      <a:r>
                        <a:rPr lang="el-GR" sz="2200" i="1" dirty="0">
                          <a:solidFill>
                            <a:schemeClr val="bg1"/>
                          </a:solidFill>
                        </a:rPr>
                        <a:t>και η κατανόησή τους. </a:t>
                      </a:r>
                    </a:p>
                    <a:p>
                      <a:pPr marL="342900" indent="-342900" algn="ctr">
                        <a:buFont typeface="Wingdings" pitchFamily="2" charset="2"/>
                        <a:buChar char="v"/>
                      </a:pPr>
                      <a:r>
                        <a:rPr lang="el-GR" sz="2200" i="1" dirty="0">
                          <a:solidFill>
                            <a:schemeClr val="bg1"/>
                          </a:solidFill>
                        </a:rPr>
                        <a:t>Τα σύμβολα αυτά μπορεί να είναι υλικά,</a:t>
                      </a:r>
                    </a:p>
                    <a:p>
                      <a:pPr algn="ctr"/>
                      <a:r>
                        <a:rPr lang="el-GR" sz="2200" i="1" dirty="0">
                          <a:solidFill>
                            <a:schemeClr val="bg1"/>
                          </a:solidFill>
                        </a:rPr>
                        <a:t> να συνδέονται με την ενέργεια, </a:t>
                      </a:r>
                    </a:p>
                    <a:p>
                      <a:pPr algn="ctr"/>
                      <a:r>
                        <a:rPr lang="el-GR" sz="2200" i="1" dirty="0">
                          <a:solidFill>
                            <a:schemeClr val="bg1"/>
                          </a:solidFill>
                        </a:rPr>
                        <a:t>να είναι κοινωνικά ή άυλα.</a:t>
                      </a:r>
                    </a:p>
                    <a:p>
                      <a:pPr marL="342900" indent="-342900" algn="ctr">
                        <a:buFont typeface="Wingdings" pitchFamily="2" charset="2"/>
                        <a:buChar char="v"/>
                      </a:pPr>
                      <a:r>
                        <a:rPr lang="el-GR" sz="2200" i="1" dirty="0">
                          <a:solidFill>
                            <a:schemeClr val="bg1"/>
                          </a:solidFill>
                        </a:rPr>
                        <a:t>Απαραίτητη προϋπόθεση για την ανάπτυξη του πολιτισμού και των συμβόλων του είναι</a:t>
                      </a:r>
                    </a:p>
                    <a:p>
                      <a:pPr algn="ctr"/>
                      <a:r>
                        <a:rPr lang="el-GR" sz="2200" i="1" dirty="0">
                          <a:solidFill>
                            <a:schemeClr val="bg1"/>
                          </a:solidFill>
                        </a:rPr>
                        <a:t> η αμοιβαία αποδοχή</a:t>
                      </a:r>
                      <a:r>
                        <a:rPr lang="en-US" sz="2200" i="1" baseline="0" dirty="0">
                          <a:solidFill>
                            <a:schemeClr val="bg1"/>
                          </a:solidFill>
                        </a:rPr>
                        <a:t> </a:t>
                      </a:r>
                      <a:r>
                        <a:rPr lang="el-GR" sz="2200" i="1" dirty="0">
                          <a:solidFill>
                            <a:schemeClr val="bg1"/>
                          </a:solidFill>
                        </a:rPr>
                        <a:t>και καθιέρωση των κανόνων και τρόπων επικοινωνίας.</a:t>
                      </a:r>
                    </a:p>
                    <a:p>
                      <a:pPr marL="342900" indent="-342900" algn="ctr">
                        <a:buFont typeface="Wingdings" pitchFamily="2" charset="2"/>
                        <a:buChar char="v"/>
                      </a:pPr>
                      <a:r>
                        <a:rPr lang="el-GR" sz="2200" i="1" dirty="0">
                          <a:solidFill>
                            <a:schemeClr val="bg1"/>
                          </a:solidFill>
                        </a:rPr>
                        <a:t>Τούτο θα καταστήσει δυνατή την διατήρηση </a:t>
                      </a:r>
                    </a:p>
                    <a:p>
                      <a:pPr algn="ctr"/>
                      <a:r>
                        <a:rPr lang="el-GR" sz="2200" i="1" dirty="0">
                          <a:solidFill>
                            <a:schemeClr val="bg1"/>
                          </a:solidFill>
                        </a:rPr>
                        <a:t>της κοινωνικής ειρήνης και της ευημερίας.</a:t>
                      </a:r>
                      <a:endParaRPr lang="en-US" sz="2200" i="1" dirty="0">
                        <a:solidFill>
                          <a:schemeClr val="bg1"/>
                        </a:solidFill>
                      </a:endParaRPr>
                    </a:p>
                    <a:p>
                      <a:pPr algn="ctr"/>
                      <a:r>
                        <a:rPr lang="el-GR" sz="2200" i="1" dirty="0">
                          <a:solidFill>
                            <a:schemeClr val="bg1"/>
                          </a:solidFill>
                        </a:rPr>
                        <a:t> </a:t>
                      </a:r>
                    </a:p>
                    <a:p>
                      <a:pPr marL="342900" indent="-342900" algn="ctr">
                        <a:buFont typeface="Wingdings" pitchFamily="2" charset="2"/>
                        <a:buChar char="v"/>
                      </a:pPr>
                      <a:r>
                        <a:rPr lang="el-GR" sz="2200" i="1" u="sng" dirty="0">
                          <a:solidFill>
                            <a:schemeClr val="bg1"/>
                          </a:solidFill>
                        </a:rPr>
                        <a:t>Η δημοκρατία αποτελεί </a:t>
                      </a:r>
                    </a:p>
                    <a:p>
                      <a:pPr algn="ctr"/>
                      <a:r>
                        <a:rPr lang="el-GR" sz="2200" i="1" u="sng" dirty="0">
                          <a:solidFill>
                            <a:schemeClr val="bg1"/>
                          </a:solidFill>
                        </a:rPr>
                        <a:t>τέτοιου είδους πολιτισμό</a:t>
                      </a:r>
                      <a:r>
                        <a:rPr lang="el-GR" sz="2200" i="1" dirty="0">
                          <a:solidFill>
                            <a:schemeClr val="bg1"/>
                          </a:solidFill>
                        </a:rPr>
                        <a:t>.</a:t>
                      </a:r>
                      <a:endParaRPr lang="el-GR" dirty="0"/>
                    </a:p>
                  </a:txBody>
                  <a:tcPr/>
                </a:tc>
                <a:tc>
                  <a:txBody>
                    <a:bodyPr/>
                    <a:lstStyle/>
                    <a:p>
                      <a:endParaRPr lang="el-GR" dirty="0"/>
                    </a:p>
                  </a:txBody>
                  <a:tcPr/>
                </a:tc>
                <a:extLst>
                  <a:ext uri="{0D108BD9-81ED-4DB2-BD59-A6C34878D82A}">
                    <a16:rowId xmlns:a16="http://schemas.microsoft.com/office/drawing/2014/main" xmlns="" val="10000"/>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792" y="480238"/>
            <a:ext cx="5746281" cy="3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240" y="275074"/>
            <a:ext cx="5746281" cy="637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20745988">
            <a:off x="6596742" y="801418"/>
            <a:ext cx="4402183" cy="967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bg1"/>
                </a:solidFill>
              </a:rPr>
              <a:t>Όμηρος και Σεφέρης </a:t>
            </a:r>
          </a:p>
          <a:p>
            <a:pPr algn="ctr"/>
            <a:r>
              <a:rPr lang="el-GR" b="1" i="1" dirty="0">
                <a:solidFill>
                  <a:schemeClr val="bg1"/>
                </a:solidFill>
              </a:rPr>
              <a:t>ποιητές- σύμβολα της γης της Ιωνίας </a:t>
            </a:r>
          </a:p>
        </p:txBody>
      </p:sp>
    </p:spTree>
    <p:extLst>
      <p:ext uri="{BB962C8B-B14F-4D97-AF65-F5344CB8AC3E}">
        <p14:creationId xmlns:p14="http://schemas.microsoft.com/office/powerpoint/2010/main" val="91154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barn(inVertical)">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2388"/>
            <a:ext cx="5701553" cy="6172200"/>
          </a:xfrm>
          <a:solidFill>
            <a:schemeClr val="accent6">
              <a:lumMod val="20000"/>
              <a:lumOff val="80000"/>
            </a:schemeClr>
          </a:solidFill>
        </p:spPr>
        <p:txBody>
          <a:bodyPr>
            <a:normAutofit/>
          </a:bodyPr>
          <a:lstStyle/>
          <a:p>
            <a:pPr algn="ctr"/>
            <a:r>
              <a:rPr lang="el-GR" b="1" i="1" dirty="0">
                <a:solidFill>
                  <a:schemeClr val="bg1"/>
                </a:solidFill>
              </a:rPr>
              <a:t>ο συμβολισμός… </a:t>
            </a:r>
            <a:br>
              <a:rPr lang="el-GR" b="1" i="1" dirty="0">
                <a:solidFill>
                  <a:schemeClr val="bg1"/>
                </a:solidFill>
              </a:rPr>
            </a:br>
            <a:r>
              <a:rPr lang="el-GR" b="1" i="1" dirty="0">
                <a:solidFill>
                  <a:schemeClr val="bg1"/>
                </a:solidFill>
              </a:rPr>
              <a:t>απλώνεται στους αιώνες συμπυκνώνοντας την ιστορική μνήμη, αποτυπώνοντας το πνεύμα και τα συναισθήματα ενός λαού, δημιουργώντας συνεκτικούς δεσμούς και λειτουργώντας ως θεμέλιο του πολιτισμού του</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736861298"/>
              </p:ext>
            </p:extLst>
          </p:nvPr>
        </p:nvGraphicFramePr>
        <p:xfrm>
          <a:off x="5930153" y="282388"/>
          <a:ext cx="6131858"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8296835" y="1190064"/>
            <a:ext cx="2864224" cy="82027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l-GR" sz="2400" i="1" dirty="0">
                <a:solidFill>
                  <a:schemeClr val="bg1"/>
                </a:solidFill>
              </a:rPr>
              <a:t>απόλυτη ερμηνεία;  </a:t>
            </a:r>
          </a:p>
        </p:txBody>
      </p:sp>
      <p:sp>
        <p:nvSpPr>
          <p:cNvPr id="7" name="Rectangle 6"/>
          <p:cNvSpPr/>
          <p:nvPr/>
        </p:nvSpPr>
        <p:spPr>
          <a:xfrm>
            <a:off x="6230470" y="4598894"/>
            <a:ext cx="2864224" cy="116989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l-GR" sz="2400" i="1" dirty="0">
                <a:solidFill>
                  <a:schemeClr val="bg1"/>
                </a:solidFill>
              </a:rPr>
              <a:t>σεβασμός, κατανόηση, </a:t>
            </a:r>
            <a:r>
              <a:rPr lang="el-GR" sz="2400" i="1" dirty="0" err="1">
                <a:solidFill>
                  <a:schemeClr val="bg1"/>
                </a:solidFill>
              </a:rPr>
              <a:t>επανερμηνεία</a:t>
            </a:r>
            <a:r>
              <a:rPr lang="el-GR" sz="2400" i="1" dirty="0">
                <a:solidFill>
                  <a:schemeClr val="bg1"/>
                </a:solidFill>
              </a:rPr>
              <a:t>;  </a:t>
            </a:r>
          </a:p>
        </p:txBody>
      </p:sp>
      <p:sp>
        <p:nvSpPr>
          <p:cNvPr id="8" name="Rectangle 7"/>
          <p:cNvSpPr/>
          <p:nvPr/>
        </p:nvSpPr>
        <p:spPr>
          <a:xfrm rot="21304271">
            <a:off x="6626456" y="2971046"/>
            <a:ext cx="4547949" cy="937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bg1"/>
                </a:solidFill>
              </a:rPr>
              <a:t>διάλογος ή σύγκρουση;</a:t>
            </a:r>
          </a:p>
          <a:p>
            <a:pPr algn="ctr"/>
            <a:r>
              <a:rPr lang="el-GR" sz="2400" b="1" dirty="0">
                <a:solidFill>
                  <a:schemeClr val="bg1"/>
                </a:solidFill>
              </a:rPr>
              <a:t>σύγκλιση ή απόκλιση; </a:t>
            </a:r>
          </a:p>
        </p:txBody>
      </p:sp>
      <p:sp>
        <p:nvSpPr>
          <p:cNvPr id="3" name="Rectangle 2"/>
          <p:cNvSpPr/>
          <p:nvPr/>
        </p:nvSpPr>
        <p:spPr>
          <a:xfrm>
            <a:off x="8296835" y="282388"/>
            <a:ext cx="2767405" cy="7757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i="1" dirty="0">
                <a:solidFill>
                  <a:schemeClr val="bg1"/>
                </a:solidFill>
              </a:rPr>
              <a:t>ΠΟΛΙΤΙΣΜΙΚΑ ΣΥΜΒΟΛΑ</a:t>
            </a:r>
          </a:p>
        </p:txBody>
      </p:sp>
    </p:spTree>
    <p:extLst>
      <p:ext uri="{BB962C8B-B14F-4D97-AF65-F5344CB8AC3E}">
        <p14:creationId xmlns:p14="http://schemas.microsoft.com/office/powerpoint/2010/main" val="402972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P spid="6" grpId="0" animBg="1"/>
      <p:bldP spid="7" grpId="0" animBg="1"/>
      <p:bldP spid="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9282" y="164822"/>
            <a:ext cx="11618259" cy="2030506"/>
          </a:xfrm>
          <a:solidFill>
            <a:schemeClr val="accent6">
              <a:lumMod val="20000"/>
              <a:lumOff val="80000"/>
            </a:schemeClr>
          </a:solidFill>
        </p:spPr>
        <p:txBody>
          <a:bodyPr>
            <a:normAutofit fontScale="90000"/>
          </a:bodyPr>
          <a:lstStyle/>
          <a:p>
            <a:pPr algn="ctr"/>
            <a:r>
              <a:rPr lang="el-GR" b="1" i="1" dirty="0">
                <a:solidFill>
                  <a:schemeClr val="bg1"/>
                </a:solidFill>
              </a:rPr>
              <a:t>ο πρωταγωνιστής μας πατώντας στα χώματα της Ιωνίας </a:t>
            </a:r>
            <a:br>
              <a:rPr lang="el-GR" b="1" i="1" dirty="0">
                <a:solidFill>
                  <a:schemeClr val="bg1"/>
                </a:solidFill>
              </a:rPr>
            </a:br>
            <a:r>
              <a:rPr lang="el-GR" b="1" i="1" u="sng" dirty="0">
                <a:solidFill>
                  <a:schemeClr val="bg1"/>
                </a:solidFill>
              </a:rPr>
              <a:t>αναζητά τα χνάρια του παλιού μέσα στο νέο… </a:t>
            </a:r>
            <a:r>
              <a:rPr lang="el-GR" b="1" i="1" dirty="0">
                <a:solidFill>
                  <a:schemeClr val="bg1"/>
                </a:solidFill>
              </a:rPr>
              <a:t>                               </a:t>
            </a:r>
            <a:br>
              <a:rPr lang="el-GR" b="1" i="1" dirty="0">
                <a:solidFill>
                  <a:schemeClr val="bg1"/>
                </a:solidFill>
              </a:rPr>
            </a:br>
            <a:r>
              <a:rPr lang="el-GR" b="1" i="1" dirty="0">
                <a:solidFill>
                  <a:schemeClr val="bg1"/>
                </a:solidFill>
              </a:rPr>
              <a:t>ανακαλύπτει τις επιβιώσεις, τις αλλαγές, τις αλλοιώσεις… </a:t>
            </a:r>
            <a:br>
              <a:rPr lang="el-GR" b="1" i="1" dirty="0">
                <a:solidFill>
                  <a:schemeClr val="bg1"/>
                </a:solidFill>
              </a:rPr>
            </a:br>
            <a:r>
              <a:rPr lang="el-GR" b="1" i="1" dirty="0">
                <a:solidFill>
                  <a:schemeClr val="bg1"/>
                </a:solidFill>
              </a:rPr>
              <a:t>μέσα από τη διαδοχή και τη μίξη των πολιτισμών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739" y="2195328"/>
            <a:ext cx="9866684" cy="459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01554" y="5739808"/>
            <a:ext cx="3948824" cy="104887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bg1"/>
                </a:solidFill>
              </a:rPr>
              <a:t>αρχαιολογικός χώρος Εφέσου, </a:t>
            </a:r>
          </a:p>
          <a:p>
            <a:pPr algn="ctr"/>
            <a:r>
              <a:rPr lang="el-GR" b="1" i="1" dirty="0" err="1">
                <a:solidFill>
                  <a:schemeClr val="bg1"/>
                </a:solidFill>
              </a:rPr>
              <a:t>Σελτσούκ</a:t>
            </a:r>
            <a:r>
              <a:rPr lang="el-GR" b="1" i="1" dirty="0">
                <a:solidFill>
                  <a:schemeClr val="bg1"/>
                </a:solidFill>
              </a:rPr>
              <a:t>, Τουρκία</a:t>
            </a:r>
          </a:p>
        </p:txBody>
      </p:sp>
    </p:spTree>
    <p:extLst>
      <p:ext uri="{BB962C8B-B14F-4D97-AF65-F5344CB8AC3E}">
        <p14:creationId xmlns:p14="http://schemas.microsoft.com/office/powerpoint/2010/main" val="28363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extLst>
              <p:ext uri="{D42A27DB-BD31-4B8C-83A1-F6EECF244321}">
                <p14:modId xmlns:p14="http://schemas.microsoft.com/office/powerpoint/2010/main" val="370307175"/>
              </p:ext>
            </p:extLst>
          </p:nvPr>
        </p:nvGraphicFramePr>
        <p:xfrm>
          <a:off x="12700" y="0"/>
          <a:ext cx="121793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6-Point Star 1"/>
          <p:cNvSpPr/>
          <p:nvPr/>
        </p:nvSpPr>
        <p:spPr>
          <a:xfrm rot="20921987">
            <a:off x="4802639" y="2512382"/>
            <a:ext cx="2762216" cy="263102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bg1"/>
                </a:solidFill>
              </a:rPr>
              <a:t>Παιδεία</a:t>
            </a:r>
          </a:p>
          <a:p>
            <a:pPr algn="ctr"/>
            <a:r>
              <a:rPr lang="el-GR" b="1" i="1" dirty="0">
                <a:solidFill>
                  <a:schemeClr val="bg1"/>
                </a:solidFill>
              </a:rPr>
              <a:t>Πολιτικές επιλογές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9014" y="1"/>
            <a:ext cx="2532986"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849394" y="2834642"/>
            <a:ext cx="2190205" cy="3866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i="1" dirty="0">
                <a:solidFill>
                  <a:schemeClr val="bg1"/>
                </a:solidFill>
              </a:rPr>
              <a:t>μαρμάρινη κεφαλή του θεού Ερμή, 2.000 ετών, κατασχέθηκε στην Τουρκία στο πλαίσιο επιχείρησης για την εξάρθρωση κυκλώματος αρχαιοκαπηλίας</a:t>
            </a: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 y="53102"/>
            <a:ext cx="2679206" cy="442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 y="4481412"/>
            <a:ext cx="2691906" cy="2376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i="1" dirty="0">
                <a:solidFill>
                  <a:schemeClr val="bg1"/>
                </a:solidFill>
              </a:rPr>
              <a:t>Διεθνές Επιστημονικό Συνέδριο "Οχυρώσεις της Οθωμανικής Περιόδου στο Αιγαίο",</a:t>
            </a:r>
          </a:p>
          <a:p>
            <a:pPr algn="ctr"/>
            <a:r>
              <a:rPr lang="el-GR" sz="2000" b="1" i="1" dirty="0">
                <a:solidFill>
                  <a:schemeClr val="bg1"/>
                </a:solidFill>
              </a:rPr>
              <a:t> Μυτιλήνη 201</a:t>
            </a:r>
            <a:r>
              <a:rPr lang="el-GR" sz="2200" b="1" i="1" dirty="0">
                <a:solidFill>
                  <a:schemeClr val="bg1"/>
                </a:solidFill>
              </a:rPr>
              <a:t>8</a:t>
            </a:r>
          </a:p>
        </p:txBody>
      </p:sp>
    </p:spTree>
    <p:extLst>
      <p:ext uri="{BB962C8B-B14F-4D97-AF65-F5344CB8AC3E}">
        <p14:creationId xmlns:p14="http://schemas.microsoft.com/office/powerpoint/2010/main" val="250642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1"/>
            <p:extLst>
              <p:ext uri="{D42A27DB-BD31-4B8C-83A1-F6EECF244321}">
                <p14:modId xmlns:p14="http://schemas.microsoft.com/office/powerpoint/2010/main" val="4083166174"/>
              </p:ext>
            </p:extLst>
          </p:nvPr>
        </p:nvGraphicFramePr>
        <p:xfrm>
          <a:off x="-78816" y="0"/>
          <a:ext cx="12179299" cy="6804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8709" y="1"/>
            <a:ext cx="4563291" cy="278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8709" y="2782389"/>
            <a:ext cx="4563292" cy="692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bg1"/>
                </a:solidFill>
              </a:rPr>
              <a:t>εγκαταλελειμμένα </a:t>
            </a:r>
            <a:endParaRPr lang="en-US" b="1" i="1" dirty="0">
              <a:solidFill>
                <a:schemeClr val="bg1"/>
              </a:solidFill>
            </a:endParaRPr>
          </a:p>
          <a:p>
            <a:pPr algn="ctr"/>
            <a:r>
              <a:rPr lang="el-GR" b="1" i="1" dirty="0">
                <a:solidFill>
                  <a:schemeClr val="bg1"/>
                </a:solidFill>
              </a:rPr>
              <a:t>ελληνικά σπίτια στο </a:t>
            </a:r>
            <a:r>
              <a:rPr lang="el-GR" b="1" i="1" dirty="0" err="1">
                <a:solidFill>
                  <a:schemeClr val="bg1"/>
                </a:solidFill>
              </a:rPr>
              <a:t>Καρς</a:t>
            </a:r>
            <a:endParaRPr lang="el-GR" b="1" i="1" dirty="0">
              <a:solidFill>
                <a:schemeClr val="bg1"/>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8710" y="4088675"/>
            <a:ext cx="4471774" cy="271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628709" y="3474487"/>
            <a:ext cx="4563291" cy="714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b="1" i="1" dirty="0">
                <a:solidFill>
                  <a:schemeClr val="bg1"/>
                </a:solidFill>
              </a:rPr>
              <a:t>το </a:t>
            </a:r>
            <a:r>
              <a:rPr lang="en-US" b="1" i="1" dirty="0">
                <a:solidFill>
                  <a:schemeClr val="bg1"/>
                </a:solidFill>
              </a:rPr>
              <a:t>Χα</a:t>
            </a:r>
            <a:r>
              <a:rPr lang="en-US" b="1" i="1" dirty="0" err="1">
                <a:solidFill>
                  <a:schemeClr val="bg1"/>
                </a:solidFill>
              </a:rPr>
              <a:t>μζά</a:t>
            </a:r>
            <a:r>
              <a:rPr lang="en-US" b="1" i="1" dirty="0">
                <a:solidFill>
                  <a:schemeClr val="bg1"/>
                </a:solidFill>
              </a:rPr>
              <a:t> Μπ</a:t>
            </a:r>
            <a:r>
              <a:rPr lang="en-US" b="1" i="1" dirty="0" err="1">
                <a:solidFill>
                  <a:schemeClr val="bg1"/>
                </a:solidFill>
              </a:rPr>
              <a:t>έη</a:t>
            </a:r>
            <a:r>
              <a:rPr lang="en-US" b="1" i="1" dirty="0">
                <a:solidFill>
                  <a:schemeClr val="bg1"/>
                </a:solidFill>
              </a:rPr>
              <a:t> </a:t>
            </a:r>
            <a:r>
              <a:rPr lang="en-US" b="1" i="1" dirty="0" err="1">
                <a:solidFill>
                  <a:schemeClr val="bg1"/>
                </a:solidFill>
              </a:rPr>
              <a:t>τζ</a:t>
            </a:r>
            <a:r>
              <a:rPr lang="en-US" b="1" i="1" dirty="0">
                <a:solidFill>
                  <a:schemeClr val="bg1"/>
                </a:solidFill>
              </a:rPr>
              <a:t>αμί</a:t>
            </a:r>
            <a:r>
              <a:rPr lang="el-GR" b="1" i="1" dirty="0">
                <a:solidFill>
                  <a:schemeClr val="bg1"/>
                </a:solidFill>
              </a:rPr>
              <a:t> στη Θεσσαλονίκη , όταν λειτουργούσε ως κινηματογράφος </a:t>
            </a:r>
            <a:endParaRPr lang="en-US" b="1" i="1" dirty="0">
              <a:solidFill>
                <a:schemeClr val="bg1"/>
              </a:solidFill>
            </a:endParaRPr>
          </a:p>
          <a:p>
            <a:pPr algn="ctr"/>
            <a:endParaRPr lang="en-US" dirty="0"/>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717150"/>
            <a:ext cx="4395092"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05394" y="4539725"/>
            <a:ext cx="2272937" cy="1142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err="1">
                <a:solidFill>
                  <a:schemeClr val="bg1"/>
                </a:solidFill>
              </a:rPr>
              <a:t>Μποντρούμ</a:t>
            </a:r>
            <a:r>
              <a:rPr lang="el-GR" b="1" i="1" dirty="0">
                <a:solidFill>
                  <a:schemeClr val="bg1"/>
                </a:solidFill>
              </a:rPr>
              <a:t> (Αλικαρνασσός) , άλλοτε και τώρα </a:t>
            </a:r>
          </a:p>
        </p:txBody>
      </p:sp>
    </p:spTree>
    <p:extLst>
      <p:ext uri="{BB962C8B-B14F-4D97-AF65-F5344CB8AC3E}">
        <p14:creationId xmlns:p14="http://schemas.microsoft.com/office/powerpoint/2010/main" val="70302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10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24008" y="164303"/>
            <a:ext cx="6155169" cy="1974284"/>
          </a:xfrm>
          <a:prstGeom prst="rect">
            <a:avLst/>
          </a:prstGeom>
          <a:solidFill>
            <a:schemeClr val="accent6">
              <a:lumMod val="20000"/>
              <a:lumOff val="80000"/>
            </a:schemeClr>
          </a:solidFill>
          <a:effectLst/>
        </p:spPr>
        <p:txBody>
          <a:bodyPr vert="horz" lIns="91440" tIns="45720" rIns="91440" bIns="45720" rtlCol="0" anchor="ctr">
            <a:no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3500" b="1" i="1" dirty="0">
                <a:solidFill>
                  <a:schemeClr val="bg1"/>
                </a:solidFill>
              </a:rPr>
              <a:t>συνύπαρξη – γόνιμος διάλογος  - πολιτισμική ανατροφοδότηση</a:t>
            </a:r>
          </a:p>
        </p:txBody>
      </p:sp>
      <p:sp>
        <p:nvSpPr>
          <p:cNvPr id="11" name="Title 2"/>
          <p:cNvSpPr txBox="1">
            <a:spLocks/>
          </p:cNvSpPr>
          <p:nvPr/>
        </p:nvSpPr>
        <p:spPr>
          <a:xfrm>
            <a:off x="4898571" y="4918101"/>
            <a:ext cx="6262487" cy="1939899"/>
          </a:xfrm>
          <a:prstGeom prst="rect">
            <a:avLst/>
          </a:prstGeom>
          <a:solidFill>
            <a:schemeClr val="accent6">
              <a:lumMod val="20000"/>
              <a:lumOff val="80000"/>
            </a:schemeClr>
          </a:solidFill>
          <a:effectLst/>
        </p:spPr>
        <p:txBody>
          <a:bodyPr vert="horz" lIns="91440" tIns="45720" rIns="91440" bIns="45720" rtlCol="0" anchor="ctr">
            <a:no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500" b="1" i="1" dirty="0">
                <a:solidFill>
                  <a:schemeClr val="bg1"/>
                </a:solidFill>
              </a:rPr>
              <a:t> πολιτισμική σύγκρουση – αντιπαλότητα – διατήρηση ή επίταση εχθρότητας </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323" y="2138587"/>
            <a:ext cx="4467497" cy="340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47572" y="5566213"/>
            <a:ext cx="4509248" cy="83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bg1"/>
                </a:solidFill>
              </a:rPr>
              <a:t>το κάστρο της </a:t>
            </a:r>
            <a:r>
              <a:rPr lang="el-GR" b="1" i="1" dirty="0" err="1">
                <a:solidFill>
                  <a:schemeClr val="bg1"/>
                </a:solidFill>
              </a:rPr>
              <a:t>Τροχαλής</a:t>
            </a:r>
            <a:r>
              <a:rPr lang="el-GR" b="1" i="1" dirty="0">
                <a:solidFill>
                  <a:schemeClr val="bg1"/>
                </a:solidFill>
              </a:rPr>
              <a:t> (</a:t>
            </a:r>
            <a:r>
              <a:rPr lang="el-GR" b="1" i="1" dirty="0" err="1">
                <a:solidFill>
                  <a:schemeClr val="bg1"/>
                </a:solidFill>
              </a:rPr>
              <a:t>Τουρχάλ</a:t>
            </a:r>
            <a:r>
              <a:rPr lang="el-GR" b="1" i="1" dirty="0">
                <a:solidFill>
                  <a:schemeClr val="bg1"/>
                </a:solidFill>
              </a:rPr>
              <a:t>) αναπαλαιώνεται </a:t>
            </a:r>
            <a:r>
              <a:rPr lang="el-GR" dirty="0"/>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177" y="-1"/>
            <a:ext cx="5712823" cy="342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99530" y="3422468"/>
            <a:ext cx="5692469" cy="8621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i="1" dirty="0">
                <a:solidFill>
                  <a:schemeClr val="bg1"/>
                </a:solidFill>
              </a:rPr>
              <a:t>Τζαμί </a:t>
            </a:r>
            <a:r>
              <a:rPr lang="el-GR" b="1" i="1" dirty="0" err="1">
                <a:solidFill>
                  <a:schemeClr val="bg1"/>
                </a:solidFill>
              </a:rPr>
              <a:t>Τζισταράκη</a:t>
            </a:r>
            <a:r>
              <a:rPr lang="el-GR" b="1" i="1" dirty="0">
                <a:solidFill>
                  <a:schemeClr val="bg1"/>
                </a:solidFill>
              </a:rPr>
              <a:t>, Πλατεία </a:t>
            </a:r>
            <a:r>
              <a:rPr lang="el-GR" b="1" i="1" dirty="0" err="1">
                <a:solidFill>
                  <a:schemeClr val="bg1"/>
                </a:solidFill>
              </a:rPr>
              <a:t>Μοναστηρακίου</a:t>
            </a:r>
            <a:r>
              <a:rPr lang="el-GR" b="1" i="1" dirty="0">
                <a:solidFill>
                  <a:schemeClr val="bg1"/>
                </a:solidFill>
              </a:rPr>
              <a:t> Αθήνα </a:t>
            </a:r>
          </a:p>
        </p:txBody>
      </p:sp>
      <p:sp>
        <p:nvSpPr>
          <p:cNvPr id="2" name="6-Point Star 1"/>
          <p:cNvSpPr/>
          <p:nvPr/>
        </p:nvSpPr>
        <p:spPr>
          <a:xfrm rot="749325">
            <a:off x="4251074" y="2133487"/>
            <a:ext cx="2429691" cy="2668512"/>
          </a:xfrm>
          <a:prstGeom prst="star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000" b="1" i="1" dirty="0">
                <a:solidFill>
                  <a:schemeClr val="bg1"/>
                </a:solidFill>
              </a:rPr>
              <a:t>διαχείριση μνημείων</a:t>
            </a:r>
          </a:p>
        </p:txBody>
      </p:sp>
    </p:spTree>
    <p:extLst>
      <p:ext uri="{BB962C8B-B14F-4D97-AF65-F5344CB8AC3E}">
        <p14:creationId xmlns:p14="http://schemas.microsoft.com/office/powerpoint/2010/main" val="375156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5342709"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457200" indent="-457200" algn="ctr">
              <a:buFont typeface="Wingdings" pitchFamily="2" charset="2"/>
              <a:buChar char="v"/>
            </a:pPr>
            <a:r>
              <a:rPr lang="el-GR" sz="2600" b="1" i="1" dirty="0">
                <a:solidFill>
                  <a:schemeClr val="bg1"/>
                </a:solidFill>
              </a:rPr>
              <a:t>η παρουσία στοιχείων </a:t>
            </a:r>
          </a:p>
          <a:p>
            <a:pPr algn="ctr"/>
            <a:r>
              <a:rPr lang="el-GR" sz="2600" b="1" i="1" dirty="0">
                <a:solidFill>
                  <a:schemeClr val="bg1"/>
                </a:solidFill>
              </a:rPr>
              <a:t>παλαιότερου πολιτισμού: </a:t>
            </a:r>
          </a:p>
          <a:p>
            <a:pPr algn="ctr"/>
            <a:r>
              <a:rPr lang="el-GR" sz="2600" b="1" i="1" dirty="0">
                <a:solidFill>
                  <a:schemeClr val="bg1"/>
                </a:solidFill>
              </a:rPr>
              <a:t>μοναδική ευκαιρία πολιτισμικής ανάτασης και αξιοποίησης </a:t>
            </a:r>
          </a:p>
          <a:p>
            <a:pPr algn="ctr"/>
            <a:r>
              <a:rPr lang="el-GR" sz="2600" b="1" i="1" dirty="0">
                <a:solidFill>
                  <a:schemeClr val="bg1"/>
                </a:solidFill>
              </a:rPr>
              <a:t>  </a:t>
            </a:r>
          </a:p>
          <a:p>
            <a:pPr marL="457200" indent="-457200" algn="ctr">
              <a:buFont typeface="Wingdings" pitchFamily="2" charset="2"/>
              <a:buChar char="v"/>
            </a:pPr>
            <a:r>
              <a:rPr lang="el-GR" sz="2600" b="1" i="1" dirty="0">
                <a:solidFill>
                  <a:schemeClr val="bg1"/>
                </a:solidFill>
              </a:rPr>
              <a:t>διάλογος μεταξύ του σύγχρονου </a:t>
            </a:r>
          </a:p>
          <a:p>
            <a:pPr algn="ctr"/>
            <a:r>
              <a:rPr lang="el-GR" sz="2600" b="1" i="1" dirty="0">
                <a:solidFill>
                  <a:schemeClr val="bg1"/>
                </a:solidFill>
              </a:rPr>
              <a:t>και του παλαιότερου:  </a:t>
            </a:r>
          </a:p>
          <a:p>
            <a:pPr algn="ctr"/>
            <a:r>
              <a:rPr lang="el-GR" sz="2600" b="1" i="1" dirty="0">
                <a:solidFill>
                  <a:schemeClr val="bg1"/>
                </a:solidFill>
              </a:rPr>
              <a:t>να  είναι ισότιμος, ουσιαστικός </a:t>
            </a:r>
          </a:p>
          <a:p>
            <a:pPr algn="ctr"/>
            <a:r>
              <a:rPr lang="el-GR" sz="2600" b="1" i="1" dirty="0">
                <a:solidFill>
                  <a:schemeClr val="bg1"/>
                </a:solidFill>
              </a:rPr>
              <a:t>και γόνιμος, </a:t>
            </a:r>
          </a:p>
          <a:p>
            <a:pPr algn="ctr"/>
            <a:r>
              <a:rPr lang="el-GR" sz="2600" b="1" i="1" dirty="0">
                <a:solidFill>
                  <a:schemeClr val="bg1"/>
                </a:solidFill>
              </a:rPr>
              <a:t> έναυσμα πνευματικών κατακτήσεων για τις επόμενες γενιές </a:t>
            </a:r>
          </a:p>
          <a:p>
            <a:pPr algn="ctr"/>
            <a:endParaRPr lang="el-GR" sz="2600" b="1" i="1" dirty="0">
              <a:solidFill>
                <a:schemeClr val="bg1"/>
              </a:solidFill>
            </a:endParaRPr>
          </a:p>
          <a:p>
            <a:pPr marL="457200" indent="-457200" algn="ctr">
              <a:buFont typeface="Wingdings" pitchFamily="2" charset="2"/>
              <a:buChar char="v"/>
            </a:pPr>
            <a:r>
              <a:rPr lang="el-GR" sz="2600" b="1" i="1" dirty="0">
                <a:solidFill>
                  <a:schemeClr val="bg1"/>
                </a:solidFill>
              </a:rPr>
              <a:t>κάθε πολιτισμικό στοιχείο που διασώζεται σε μια περιοχή:</a:t>
            </a:r>
          </a:p>
          <a:p>
            <a:pPr algn="ctr"/>
            <a:r>
              <a:rPr lang="el-GR" sz="2600" b="1" i="1" dirty="0">
                <a:solidFill>
                  <a:schemeClr val="bg1"/>
                </a:solidFill>
              </a:rPr>
              <a:t>να φυλάσσεται και συντηρείται ως πολύτιμη παρακαταθήκη</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863" y="0"/>
            <a:ext cx="5778137" cy="341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13863" y="2697479"/>
            <a:ext cx="5778137" cy="7315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2200" b="1" i="1" dirty="0">
                <a:solidFill>
                  <a:schemeClr val="bg1"/>
                </a:solidFill>
              </a:rPr>
              <a:t>Μονή Χώρας- </a:t>
            </a:r>
            <a:r>
              <a:rPr lang="el-GR" sz="2200" b="1" i="1" dirty="0" err="1">
                <a:solidFill>
                  <a:schemeClr val="bg1"/>
                </a:solidFill>
              </a:rPr>
              <a:t>Καριγιέ</a:t>
            </a:r>
            <a:r>
              <a:rPr lang="el-GR" sz="2200" b="1" i="1" dirty="0">
                <a:solidFill>
                  <a:schemeClr val="bg1"/>
                </a:solidFill>
              </a:rPr>
              <a:t> Τζαμί στην Κωνσταντινούπολη </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708" y="3410720"/>
            <a:ext cx="6035041" cy="346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42708" y="6087292"/>
            <a:ext cx="6035041" cy="77070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2200" b="1" i="1" dirty="0">
                <a:solidFill>
                  <a:schemeClr val="bg1"/>
                </a:solidFill>
              </a:rPr>
              <a:t>έκθεση Ελλήνων καλλιτεχνών στα οθωμανικά λουτρά της Χίου, 2018</a:t>
            </a:r>
          </a:p>
        </p:txBody>
      </p:sp>
    </p:spTree>
    <p:extLst>
      <p:ext uri="{BB962C8B-B14F-4D97-AF65-F5344CB8AC3E}">
        <p14:creationId xmlns:p14="http://schemas.microsoft.com/office/powerpoint/2010/main" val="17950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 calcmode="lin" valueType="num">
                                      <p:cBhvr additive="base">
                                        <p:cTn id="22"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 calcmode="lin" valueType="num">
                                      <p:cBhvr additive="base">
                                        <p:cTn id="26"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 calcmode="lin" valueType="num">
                                      <p:cBhvr additive="base">
                                        <p:cTn id="30"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 calcmode="lin" valueType="num">
                                      <p:cBhvr additive="base">
                                        <p:cTn id="34"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anim calcmode="lin" valueType="num">
                                      <p:cBhvr additive="base">
                                        <p:cTn id="38"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 calcmode="lin" valueType="num">
                                      <p:cBhvr additive="base">
                                        <p:cTn id="42"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 calcmode="lin" valueType="num">
                                      <p:cBhvr additive="base">
                                        <p:cTn id="46"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
                                            <p:txEl>
                                              <p:pRg st="10" end="10"/>
                                            </p:txEl>
                                          </p:spTgt>
                                        </p:tgtEl>
                                        <p:attrNameLst>
                                          <p:attrName>style.visibility</p:attrName>
                                        </p:attrNameLst>
                                      </p:cBhvr>
                                      <p:to>
                                        <p:strVal val="visible"/>
                                      </p:to>
                                    </p:set>
                                    <p:anim calcmode="lin" valueType="num">
                                      <p:cBhvr additive="base">
                                        <p:cTn id="50"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2">
                                            <p:txEl>
                                              <p:pRg st="11" end="11"/>
                                            </p:txEl>
                                          </p:spTgt>
                                        </p:tgtEl>
                                        <p:attrNameLst>
                                          <p:attrName>style.visibility</p:attrName>
                                        </p:attrNameLst>
                                      </p:cBhvr>
                                      <p:to>
                                        <p:strVal val="visible"/>
                                      </p:to>
                                    </p:set>
                                    <p:anim calcmode="lin" valueType="num">
                                      <p:cBhvr additive="base">
                                        <p:cTn id="54"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09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505" y="962528"/>
            <a:ext cx="9910483" cy="1569660"/>
          </a:xfrm>
          <a:prstGeom prst="rect">
            <a:avLst/>
          </a:prstGeom>
          <a:noFill/>
        </p:spPr>
        <p:txBody>
          <a:bodyPr wrap="square" rtlCol="0">
            <a:spAutoFit/>
          </a:bodyPr>
          <a:lstStyle/>
          <a:p>
            <a:pPr algn="ctr"/>
            <a:r>
              <a:rPr lang="en-US" sz="2400" b="1" i="1" dirty="0">
                <a:solidFill>
                  <a:srgbClr val="002060"/>
                </a:solidFill>
                <a:latin typeface="Candara" panose="020E0502030303020204" pitchFamily="34" charset="0"/>
              </a:rPr>
              <a:t>         </a:t>
            </a:r>
            <a:r>
              <a:rPr lang="el-GR" sz="2400" b="1" i="1" dirty="0">
                <a:solidFill>
                  <a:srgbClr val="002060"/>
                </a:solidFill>
                <a:latin typeface="Candara" panose="020E0502030303020204" pitchFamily="34" charset="0"/>
              </a:rPr>
              <a:t>ΓΥΜΝΑΣΙΟ ΚΟΛΛΕΓΙΟΥ ΑΘΗΝΩΝ</a:t>
            </a:r>
          </a:p>
          <a:p>
            <a:pPr algn="ctr"/>
            <a:r>
              <a:rPr lang="el-GR" sz="2400" b="1" i="1" dirty="0">
                <a:solidFill>
                  <a:srgbClr val="FF0000"/>
                </a:solidFill>
                <a:latin typeface="Candara" panose="020E0502030303020204" pitchFamily="34" charset="0"/>
              </a:rPr>
              <a:t>"Πολιτισμικές συγκλίσεις και αποκλίσεις στις δύο πλευρές του Αιγαίου. </a:t>
            </a:r>
          </a:p>
          <a:p>
            <a:pPr algn="ctr"/>
            <a:r>
              <a:rPr lang="el-GR" sz="2400" b="1" i="1" dirty="0">
                <a:solidFill>
                  <a:srgbClr val="FF0000"/>
                </a:solidFill>
                <a:latin typeface="Candara" panose="020E0502030303020204" pitchFamily="34" charset="0"/>
              </a:rPr>
              <a:t>Από την αρχαία ιστοριογραφία στη σύγχρονη εφηβική λογοτεχνία: </a:t>
            </a:r>
          </a:p>
          <a:p>
            <a:pPr algn="ctr"/>
            <a:r>
              <a:rPr lang="el-GR" sz="2400" b="1" i="1" dirty="0">
                <a:solidFill>
                  <a:srgbClr val="FF0000"/>
                </a:solidFill>
                <a:latin typeface="Candara" panose="020E0502030303020204" pitchFamily="34" charset="0"/>
              </a:rPr>
              <a:t>χτίζουμε ή κόβουμε γέφυρες;" </a:t>
            </a:r>
          </a:p>
        </p:txBody>
      </p:sp>
      <p:pic>
        <p:nvPicPr>
          <p:cNvPr id="18" name="Picture 17"/>
          <p:cNvPicPr>
            <a:picLocks noChangeAspect="1"/>
          </p:cNvPicPr>
          <p:nvPr/>
        </p:nvPicPr>
        <p:blipFill>
          <a:blip r:embed="rId2"/>
          <a:stretch>
            <a:fillRect/>
          </a:stretch>
        </p:blipFill>
        <p:spPr>
          <a:xfrm rot="11702443">
            <a:off x="1121693" y="2958670"/>
            <a:ext cx="3455661" cy="3361085"/>
          </a:xfrm>
          <a:prstGeom prst="rect">
            <a:avLst/>
          </a:prstGeom>
        </p:spPr>
      </p:pic>
      <p:grpSp>
        <p:nvGrpSpPr>
          <p:cNvPr id="10" name="Ομάδα 9">
            <a:extLst>
              <a:ext uri="{FF2B5EF4-FFF2-40B4-BE49-F238E27FC236}">
                <a16:creationId xmlns:a16="http://schemas.microsoft.com/office/drawing/2014/main" xmlns="" id="{29ADCE0C-A4DF-A741-97E4-7CCBB77EF4E1}"/>
              </a:ext>
            </a:extLst>
          </p:cNvPr>
          <p:cNvGrpSpPr/>
          <p:nvPr/>
        </p:nvGrpSpPr>
        <p:grpSpPr>
          <a:xfrm>
            <a:off x="206691" y="-1"/>
            <a:ext cx="11962046" cy="1238451"/>
            <a:chOff x="206691" y="-1"/>
            <a:chExt cx="11962046" cy="1238451"/>
          </a:xfrm>
        </p:grpSpPr>
        <p:pic>
          <p:nvPicPr>
            <p:cNvPr id="12" name="Picture 8" descr="C:\Users\ptsigou\AppData\Local\Microsoft\Windows\INetCache\Content.Outlook\SWIQT2DJ\Greek_colored.jpg">
              <a:extLst>
                <a:ext uri="{FF2B5EF4-FFF2-40B4-BE49-F238E27FC236}">
                  <a16:creationId xmlns:a16="http://schemas.microsoft.com/office/drawing/2014/main" xmlns="" id="{464A864D-16D3-9E44-ACAC-5C52D29BEF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691" y="251534"/>
              <a:ext cx="2392130" cy="710994"/>
            </a:xfrm>
            <a:prstGeom prst="rect">
              <a:avLst/>
            </a:prstGeom>
            <a:noFill/>
            <a:ln>
              <a:noFill/>
            </a:ln>
          </p:spPr>
        </p:pic>
        <p:pic>
          <p:nvPicPr>
            <p:cNvPr id="13" name="Picture 10">
              <a:extLst>
                <a:ext uri="{FF2B5EF4-FFF2-40B4-BE49-F238E27FC236}">
                  <a16:creationId xmlns:a16="http://schemas.microsoft.com/office/drawing/2014/main" xmlns="" id="{B69C114B-1AF1-7748-8310-64CC6CD49672}"/>
                </a:ext>
              </a:extLst>
            </p:cNvPr>
            <p:cNvPicPr/>
            <p:nvPr/>
          </p:nvPicPr>
          <p:blipFill rotWithShape="1">
            <a:blip r:embed="rId4" cstate="print">
              <a:extLst>
                <a:ext uri="{28A0092B-C50C-407E-A947-70E740481C1C}">
                  <a14:useLocalDpi xmlns:a14="http://schemas.microsoft.com/office/drawing/2010/main" val="0"/>
                </a:ext>
              </a:extLst>
            </a:blip>
            <a:srcRect t="5507"/>
            <a:stretch/>
          </p:blipFill>
          <p:spPr bwMode="auto">
            <a:xfrm>
              <a:off x="9917028" y="-1"/>
              <a:ext cx="2251709" cy="1238451"/>
            </a:xfrm>
            <a:prstGeom prst="rect">
              <a:avLst/>
            </a:prstGeom>
            <a:noFill/>
            <a:ln>
              <a:noFill/>
            </a:ln>
          </p:spPr>
        </p:pic>
        <p:sp>
          <p:nvSpPr>
            <p:cNvPr id="14" name="Ορθογώνιο 13">
              <a:extLst>
                <a:ext uri="{FF2B5EF4-FFF2-40B4-BE49-F238E27FC236}">
                  <a16:creationId xmlns:a16="http://schemas.microsoft.com/office/drawing/2014/main" xmlns="" id="{44EE8B8E-830A-B941-AC52-0D46159FBED9}"/>
                </a:ext>
              </a:extLst>
            </p:cNvPr>
            <p:cNvSpPr/>
            <p:nvPr/>
          </p:nvSpPr>
          <p:spPr>
            <a:xfrm>
              <a:off x="1957421" y="366398"/>
              <a:ext cx="8173168" cy="461665"/>
            </a:xfrm>
            <a:prstGeom prst="rect">
              <a:avLst/>
            </a:prstGeom>
          </p:spPr>
          <p:txBody>
            <a:bodyPr wrap="square">
              <a:spAutoFit/>
            </a:bodyPr>
            <a:lstStyle/>
            <a:p>
              <a:pPr algn="ctr"/>
              <a:r>
                <a:rPr lang="el-GR" sz="2400" b="1" dirty="0">
                  <a:solidFill>
                    <a:srgbClr val="CE161D"/>
                  </a:solidFill>
                  <a:latin typeface="Candara" panose="020E0502030303020204" pitchFamily="34" charset="0"/>
                </a:rPr>
                <a:t>ΠΑΝΕΛΛΗΝΙΟ ΜΑΘΗΤΙΚΟ ΣΥΝΕΔΡΙΟ </a:t>
              </a:r>
              <a:endParaRPr lang="el-GR" sz="2400" dirty="0">
                <a:solidFill>
                  <a:srgbClr val="CE161D"/>
                </a:solidFill>
              </a:endParaRPr>
            </a:p>
          </p:txBody>
        </p:sp>
      </p:grpSp>
      <p:sp>
        <p:nvSpPr>
          <p:cNvPr id="9" name="Content Placeholder 5">
            <a:extLst>
              <a:ext uri="{FF2B5EF4-FFF2-40B4-BE49-F238E27FC236}">
                <a16:creationId xmlns:a16="http://schemas.microsoft.com/office/drawing/2014/main" xmlns="" id="{15ECCADA-E027-4384-9F50-3F0FA8FB67BD}"/>
              </a:ext>
            </a:extLst>
          </p:cNvPr>
          <p:cNvSpPr txBox="1">
            <a:spLocks/>
          </p:cNvSpPr>
          <p:nvPr/>
        </p:nvSpPr>
        <p:spPr>
          <a:xfrm>
            <a:off x="5644605" y="2583014"/>
            <a:ext cx="6350750" cy="4142680"/>
          </a:xfrm>
          <a:prstGeom prst="rect">
            <a:avLst/>
          </a:prstGeom>
          <a:solidFill>
            <a:schemeClr val="tx2"/>
          </a:solidFill>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bg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bg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bg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bg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bg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gn="ctr">
              <a:buFont typeface="Arial"/>
              <a:buNone/>
            </a:pPr>
            <a:r>
              <a:rPr lang="el-GR" sz="2000" b="1" dirty="0">
                <a:solidFill>
                  <a:schemeClr val="bg2"/>
                </a:solidFill>
                <a:latin typeface="Candara" panose="020E0502030303020204" pitchFamily="34" charset="0"/>
              </a:rPr>
              <a:t>  </a:t>
            </a:r>
            <a:endParaRPr lang="en-US" sz="2000" b="1" dirty="0">
              <a:solidFill>
                <a:schemeClr val="bg2"/>
              </a:solidFill>
              <a:latin typeface="Candara" panose="020E0502030303020204" pitchFamily="34" charset="0"/>
            </a:endParaRPr>
          </a:p>
          <a:p>
            <a:pPr marL="457200" lvl="1" indent="0" algn="ctr">
              <a:buFont typeface="Arial"/>
              <a:buNone/>
            </a:pPr>
            <a:r>
              <a:rPr lang="el-GR" sz="2000" b="1" dirty="0">
                <a:solidFill>
                  <a:schemeClr val="bg2"/>
                </a:solidFill>
                <a:latin typeface="Candara" panose="020E0502030303020204" pitchFamily="34" charset="0"/>
              </a:rPr>
              <a:t>ΜΑΘΗΤΕΣ – ΕΙΣΗΓΗΤΕΣ</a:t>
            </a:r>
          </a:p>
          <a:p>
            <a:pPr marL="457200" lvl="1" indent="0" algn="ctr">
              <a:buFont typeface="Arial"/>
              <a:buNone/>
            </a:pPr>
            <a:r>
              <a:rPr lang="el-GR" sz="1800" b="1" dirty="0">
                <a:solidFill>
                  <a:schemeClr val="bg2"/>
                </a:solidFill>
                <a:latin typeface="Candara" panose="020E0502030303020204" pitchFamily="34" charset="0"/>
              </a:rPr>
              <a:t>Αλεξανδράτου Μαρίνα         </a:t>
            </a:r>
            <a:r>
              <a:rPr lang="el-GR" sz="1800" b="1" dirty="0" err="1">
                <a:solidFill>
                  <a:schemeClr val="bg2"/>
                </a:solidFill>
                <a:latin typeface="Candara" panose="020E0502030303020204" pitchFamily="34" charset="0"/>
              </a:rPr>
              <a:t>Μπακούλας</a:t>
            </a:r>
            <a:r>
              <a:rPr lang="el-GR" sz="1800" b="1" dirty="0">
                <a:solidFill>
                  <a:schemeClr val="bg2"/>
                </a:solidFill>
                <a:latin typeface="Candara" panose="020E0502030303020204" pitchFamily="34" charset="0"/>
              </a:rPr>
              <a:t> Γιώργος       </a:t>
            </a:r>
          </a:p>
          <a:p>
            <a:pPr marL="457200" lvl="1" indent="0" algn="ctr">
              <a:buFont typeface="Arial"/>
              <a:buNone/>
            </a:pPr>
            <a:r>
              <a:rPr lang="el-GR" sz="1800" b="1" dirty="0" err="1">
                <a:solidFill>
                  <a:schemeClr val="bg2"/>
                </a:solidFill>
                <a:latin typeface="Candara" panose="020E0502030303020204" pitchFamily="34" charset="0"/>
              </a:rPr>
              <a:t>Βουρεξάκης</a:t>
            </a:r>
            <a:r>
              <a:rPr lang="el-GR" sz="1800" b="1" dirty="0">
                <a:solidFill>
                  <a:schemeClr val="bg2"/>
                </a:solidFill>
                <a:latin typeface="Candara" panose="020E0502030303020204" pitchFamily="34" charset="0"/>
              </a:rPr>
              <a:t> Αλέξανδρος              Πανουργιά </a:t>
            </a:r>
            <a:r>
              <a:rPr lang="el-GR" sz="1800" b="1" dirty="0" err="1">
                <a:solidFill>
                  <a:schemeClr val="bg2"/>
                </a:solidFill>
                <a:latin typeface="Candara" panose="020E0502030303020204" pitchFamily="34" charset="0"/>
              </a:rPr>
              <a:t>Ελίνα</a:t>
            </a:r>
            <a:endParaRPr lang="el-GR" sz="1800" b="1" dirty="0">
              <a:solidFill>
                <a:schemeClr val="bg2"/>
              </a:solidFill>
              <a:latin typeface="Candara" panose="020E0502030303020204" pitchFamily="34" charset="0"/>
            </a:endParaRPr>
          </a:p>
          <a:p>
            <a:pPr marL="457200" lvl="1" indent="0" algn="ctr">
              <a:buFont typeface="Arial"/>
              <a:buNone/>
            </a:pPr>
            <a:r>
              <a:rPr lang="el-GR" sz="1800" b="1" dirty="0">
                <a:solidFill>
                  <a:schemeClr val="bg2"/>
                </a:solidFill>
                <a:latin typeface="Candara" panose="020E0502030303020204" pitchFamily="34" charset="0"/>
              </a:rPr>
              <a:t>Κύρκου Αγλαΐα                         </a:t>
            </a:r>
            <a:r>
              <a:rPr lang="el-GR" sz="1800" b="1" dirty="0" err="1">
                <a:solidFill>
                  <a:schemeClr val="bg2"/>
                </a:solidFill>
                <a:latin typeface="Candara" panose="020E0502030303020204" pitchFamily="34" charset="0"/>
              </a:rPr>
              <a:t>Σικιαρίδη</a:t>
            </a:r>
            <a:r>
              <a:rPr lang="el-GR" sz="1800" b="1" dirty="0">
                <a:solidFill>
                  <a:schemeClr val="bg2"/>
                </a:solidFill>
                <a:latin typeface="Candara" panose="020E0502030303020204" pitchFamily="34" charset="0"/>
              </a:rPr>
              <a:t> Χρυσαυγή</a:t>
            </a:r>
          </a:p>
          <a:p>
            <a:pPr marL="457200" lvl="1" indent="0" algn="ctr">
              <a:buFont typeface="Arial"/>
              <a:buNone/>
            </a:pPr>
            <a:r>
              <a:rPr lang="el-GR" sz="1800" b="1" dirty="0">
                <a:solidFill>
                  <a:schemeClr val="bg2"/>
                </a:solidFill>
                <a:latin typeface="Candara" panose="020E0502030303020204" pitchFamily="34" charset="0"/>
              </a:rPr>
              <a:t>        </a:t>
            </a:r>
            <a:r>
              <a:rPr lang="el-GR" sz="1800" b="1" dirty="0" err="1">
                <a:solidFill>
                  <a:schemeClr val="bg2"/>
                </a:solidFill>
                <a:latin typeface="Candara" panose="020E0502030303020204" pitchFamily="34" charset="0"/>
              </a:rPr>
              <a:t>Μούρτζινος</a:t>
            </a:r>
            <a:r>
              <a:rPr lang="el-GR" sz="1800" b="1" dirty="0">
                <a:solidFill>
                  <a:schemeClr val="bg2"/>
                </a:solidFill>
                <a:latin typeface="Candara" panose="020E0502030303020204" pitchFamily="34" charset="0"/>
              </a:rPr>
              <a:t> Χρήστος                   Χρήστου Γιώργος</a:t>
            </a:r>
            <a:r>
              <a:rPr lang="el-GR" sz="2000" b="1" dirty="0">
                <a:solidFill>
                  <a:schemeClr val="bg2"/>
                </a:solidFill>
                <a:latin typeface="Candara" panose="020E0502030303020204" pitchFamily="34" charset="0"/>
              </a:rPr>
              <a:t>		   </a:t>
            </a:r>
          </a:p>
          <a:p>
            <a:pPr marL="0" indent="0" algn="ctr">
              <a:buFont typeface="Arial"/>
              <a:buNone/>
            </a:pPr>
            <a:r>
              <a:rPr lang="el-GR" sz="2000" b="1" dirty="0">
                <a:solidFill>
                  <a:schemeClr val="bg2"/>
                </a:solidFill>
                <a:latin typeface="Candara" panose="020E0502030303020204" pitchFamily="34" charset="0"/>
              </a:rPr>
              <a:t>ΥΠΕΥΘΥΝΕΣ ΚΑΘΗΓΗΤΡΙΕΣ</a:t>
            </a:r>
          </a:p>
          <a:p>
            <a:pPr marL="0" indent="0" algn="ctr">
              <a:buFont typeface="Arial"/>
              <a:buNone/>
            </a:pPr>
            <a:r>
              <a:rPr lang="el-GR" sz="2000" b="1" dirty="0">
                <a:solidFill>
                  <a:schemeClr val="bg2"/>
                </a:solidFill>
                <a:latin typeface="Candara" panose="020E0502030303020204" pitchFamily="34" charset="0"/>
              </a:rPr>
              <a:t>Ευτυχία </a:t>
            </a:r>
            <a:r>
              <a:rPr lang="el-GR" sz="2000" b="1" dirty="0" err="1">
                <a:solidFill>
                  <a:schemeClr val="bg2"/>
                </a:solidFill>
                <a:latin typeface="Candara" panose="020E0502030303020204" pitchFamily="34" charset="0"/>
              </a:rPr>
              <a:t>Γερονικολού</a:t>
            </a:r>
            <a:r>
              <a:rPr lang="el-GR" sz="2000" b="1" dirty="0">
                <a:solidFill>
                  <a:schemeClr val="bg2"/>
                </a:solidFill>
                <a:latin typeface="Candara" panose="020E0502030303020204" pitchFamily="34" charset="0"/>
              </a:rPr>
              <a:t>        Λαμπρινή Ζήση</a:t>
            </a:r>
          </a:p>
          <a:p>
            <a:pPr marL="0" indent="0">
              <a:buNone/>
            </a:pPr>
            <a:endParaRPr lang="el-GR" sz="2000" b="1" dirty="0"/>
          </a:p>
        </p:txBody>
      </p:sp>
    </p:spTree>
    <p:extLst>
      <p:ext uri="{BB962C8B-B14F-4D97-AF65-F5344CB8AC3E}">
        <p14:creationId xmlns:p14="http://schemas.microsoft.com/office/powerpoint/2010/main" val="14658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10177" y="2531176"/>
            <a:ext cx="2913018" cy="1371600"/>
          </a:xfrm>
          <a:solidFill>
            <a:schemeClr val="tx1">
              <a:lumMod val="85000"/>
            </a:schemeClr>
          </a:solidFill>
        </p:spPr>
        <p:txBody>
          <a:bodyPr>
            <a:normAutofit/>
          </a:bodyPr>
          <a:lstStyle/>
          <a:p>
            <a:pPr algn="ctr"/>
            <a:r>
              <a:rPr lang="el-GR" sz="2000" b="1" i="1" dirty="0">
                <a:solidFill>
                  <a:schemeClr val="bg1"/>
                </a:solidFill>
              </a:rPr>
              <a:t>έθνος</a:t>
            </a:r>
            <a:br>
              <a:rPr lang="el-GR" sz="2000" b="1" i="1" dirty="0">
                <a:solidFill>
                  <a:schemeClr val="bg1"/>
                </a:solidFill>
              </a:rPr>
            </a:br>
            <a:r>
              <a:rPr lang="el-GR" sz="2000" b="1" i="1" dirty="0">
                <a:solidFill>
                  <a:schemeClr val="bg1"/>
                </a:solidFill>
              </a:rPr>
              <a:t>κράτος</a:t>
            </a:r>
            <a:br>
              <a:rPr lang="el-GR" sz="2000" b="1" i="1" dirty="0">
                <a:solidFill>
                  <a:schemeClr val="bg1"/>
                </a:solidFill>
              </a:rPr>
            </a:br>
            <a:r>
              <a:rPr lang="el-GR" sz="2000" b="1" i="1" dirty="0">
                <a:solidFill>
                  <a:schemeClr val="bg1"/>
                </a:solidFill>
              </a:rPr>
              <a:t>πατρίδα</a:t>
            </a:r>
            <a:br>
              <a:rPr lang="el-GR" sz="2000" b="1" i="1" dirty="0">
                <a:solidFill>
                  <a:schemeClr val="bg1"/>
                </a:solidFill>
              </a:rPr>
            </a:br>
            <a:r>
              <a:rPr lang="el-GR" sz="2000" b="1" i="1" dirty="0">
                <a:solidFill>
                  <a:schemeClr val="bg1"/>
                </a:solidFill>
              </a:rPr>
              <a:t>πολιτισμός</a:t>
            </a:r>
          </a:p>
        </p:txBody>
      </p:sp>
      <p:sp>
        <p:nvSpPr>
          <p:cNvPr id="6" name="Content Placeholder 5"/>
          <p:cNvSpPr>
            <a:spLocks noGrp="1"/>
          </p:cNvSpPr>
          <p:nvPr>
            <p:ph idx="1"/>
          </p:nvPr>
        </p:nvSpPr>
        <p:spPr>
          <a:xfrm>
            <a:off x="6296297" y="418011"/>
            <a:ext cx="5638926" cy="6103813"/>
          </a:xfrm>
          <a:solidFill>
            <a:schemeClr val="accent1">
              <a:lumMod val="40000"/>
              <a:lumOff val="60000"/>
            </a:schemeClr>
          </a:solidFill>
        </p:spPr>
        <p:txBody>
          <a:bodyPr>
            <a:noAutofit/>
          </a:bodyPr>
          <a:lstStyle/>
          <a:p>
            <a:pPr marL="0" indent="0" algn="ctr">
              <a:buNone/>
            </a:pPr>
            <a:r>
              <a:rPr lang="el-GR" sz="2600" b="1" dirty="0">
                <a:solidFill>
                  <a:schemeClr val="bg1"/>
                </a:solidFill>
              </a:rPr>
              <a:t>   Χαρακτηριστική «πολυπολιτισμική» φιγούρα </a:t>
            </a:r>
          </a:p>
          <a:p>
            <a:pPr marL="0" indent="0" algn="ctr">
              <a:buNone/>
            </a:pPr>
            <a:r>
              <a:rPr lang="el-GR" sz="2600" b="1" dirty="0">
                <a:solidFill>
                  <a:schemeClr val="bg1"/>
                </a:solidFill>
              </a:rPr>
              <a:t>  η </a:t>
            </a:r>
            <a:r>
              <a:rPr lang="el-GR" sz="2600" b="1" dirty="0" err="1">
                <a:solidFill>
                  <a:schemeClr val="bg1"/>
                </a:solidFill>
              </a:rPr>
              <a:t>Τουρκο</a:t>
            </a:r>
            <a:r>
              <a:rPr lang="el-GR" sz="2600" b="1" dirty="0">
                <a:solidFill>
                  <a:schemeClr val="bg1"/>
                </a:solidFill>
              </a:rPr>
              <a:t>- Γερμανίδα </a:t>
            </a:r>
            <a:r>
              <a:rPr lang="el-GR" sz="2600" b="1" dirty="0" err="1">
                <a:solidFill>
                  <a:schemeClr val="bg1"/>
                </a:solidFill>
              </a:rPr>
              <a:t>Εσλέμ</a:t>
            </a:r>
            <a:r>
              <a:rPr lang="el-GR" sz="2600" b="1" dirty="0">
                <a:solidFill>
                  <a:schemeClr val="bg1"/>
                </a:solidFill>
              </a:rPr>
              <a:t>:</a:t>
            </a:r>
          </a:p>
          <a:p>
            <a:pPr algn="ctr">
              <a:buFont typeface="Wingdings" pitchFamily="2" charset="2"/>
              <a:buChar char="v"/>
            </a:pPr>
            <a:r>
              <a:rPr lang="el-GR" sz="2600" b="1" dirty="0">
                <a:solidFill>
                  <a:schemeClr val="bg1"/>
                </a:solidFill>
              </a:rPr>
              <a:t>διατυπώνει συμφιλιωτικές θρησκευτικές αντιλήψεις</a:t>
            </a:r>
          </a:p>
          <a:p>
            <a:pPr algn="ctr">
              <a:buFont typeface="Wingdings" pitchFamily="2" charset="2"/>
              <a:buChar char="v"/>
            </a:pPr>
            <a:r>
              <a:rPr lang="el-GR" sz="2600" b="1" dirty="0">
                <a:solidFill>
                  <a:schemeClr val="bg1"/>
                </a:solidFill>
              </a:rPr>
              <a:t>απορρίπτει τον θρησκευτικό φανατισμό </a:t>
            </a:r>
          </a:p>
          <a:p>
            <a:pPr algn="ctr">
              <a:buFont typeface="Wingdings" pitchFamily="2" charset="2"/>
              <a:buChar char="v"/>
            </a:pPr>
            <a:r>
              <a:rPr lang="el-GR" sz="2600" b="1" dirty="0">
                <a:solidFill>
                  <a:schemeClr val="bg1"/>
                </a:solidFill>
              </a:rPr>
              <a:t>υποστηρίζει την κοινή πνευματική καταγωγή και συγγένεια των καλλιτεχνών όλου του κόσμου</a:t>
            </a:r>
          </a:p>
          <a:p>
            <a:pPr algn="ctr">
              <a:buFont typeface="Wingdings" pitchFamily="2" charset="2"/>
              <a:buChar char="v"/>
            </a:pPr>
            <a:r>
              <a:rPr lang="el-GR" sz="2600" b="1" dirty="0">
                <a:solidFill>
                  <a:schemeClr val="bg1"/>
                </a:solidFill>
              </a:rPr>
              <a:t>απαγγέλλει τον ευριπίδειο ρόλο της Ιφιγένειας στο θέατρο της αρχαίας Εφέσου στη γερμανική γλώσσα</a:t>
            </a:r>
          </a:p>
        </p:txBody>
      </p:sp>
      <p:sp>
        <p:nvSpPr>
          <p:cNvPr id="7" name="Text Placeholder 6"/>
          <p:cNvSpPr>
            <a:spLocks noGrp="1"/>
          </p:cNvSpPr>
          <p:nvPr>
            <p:ph type="body" sz="half" idx="2"/>
          </p:nvPr>
        </p:nvSpPr>
        <p:spPr>
          <a:xfrm>
            <a:off x="268942" y="3782108"/>
            <a:ext cx="4097744" cy="3075892"/>
          </a:xfrm>
          <a:solidFill>
            <a:schemeClr val="accent5">
              <a:lumMod val="20000"/>
              <a:lumOff val="80000"/>
            </a:schemeClr>
          </a:solidFill>
        </p:spPr>
        <p:txBody>
          <a:bodyPr>
            <a:noAutofit/>
          </a:bodyPr>
          <a:lstStyle/>
          <a:p>
            <a:pPr algn="ctr"/>
            <a:r>
              <a:rPr lang="el-GR" sz="2400" b="1" i="1" dirty="0">
                <a:solidFill>
                  <a:schemeClr val="bg1"/>
                </a:solidFill>
              </a:rPr>
              <a:t>ο πρωταγωνιστής μας μέσα από τη φιλία του με ένα συνομήλικο τουρκόπουλο και την επαφή του με άτομα μικτής εθνικής καταγωγής, </a:t>
            </a:r>
            <a:r>
              <a:rPr lang="el-GR" sz="2400" b="1" i="1" u="sng" dirty="0">
                <a:solidFill>
                  <a:schemeClr val="bg1"/>
                </a:solidFill>
              </a:rPr>
              <a:t>διερευνά βιωματικά τις σχέσεις εθνικών και πολιτισμικών ταυτοτήτων</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9" y="117566"/>
            <a:ext cx="5021515" cy="251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1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dissolve">
                                      <p:cBhvr>
                                        <p:cTn id="23" dur="500"/>
                                        <p:tgtEl>
                                          <p:spTgt spid="6">
                                            <p:txEl>
                                              <p:pRg st="0" end="0"/>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dissolve">
                                      <p:cBhvr>
                                        <p:cTn id="26" dur="500"/>
                                        <p:tgtEl>
                                          <p:spTgt spid="6">
                                            <p:txEl>
                                              <p:pRg st="1" end="1"/>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dissolve">
                                      <p:cBhvr>
                                        <p:cTn id="29" dur="500"/>
                                        <p:tgtEl>
                                          <p:spTgt spid="6">
                                            <p:txEl>
                                              <p:pRg st="2" end="2"/>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dissolve">
                                      <p:cBhvr>
                                        <p:cTn id="32" dur="500"/>
                                        <p:tgtEl>
                                          <p:spTgt spid="6">
                                            <p:txEl>
                                              <p:pRg st="3" end="3"/>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dissolve">
                                      <p:cBhvr>
                                        <p:cTn id="35" dur="500"/>
                                        <p:tgtEl>
                                          <p:spTgt spid="6">
                                            <p:txEl>
                                              <p:pRg st="4" end="4"/>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dissolve">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animBg="1"/>
      <p:bldP spid="7"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21108742">
            <a:off x="119801" y="170779"/>
            <a:ext cx="4260579" cy="317939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2200" b="1" i="1" dirty="0">
                <a:solidFill>
                  <a:schemeClr val="bg1"/>
                </a:solidFill>
              </a:rPr>
              <a:t>οι συγκρούσεις </a:t>
            </a:r>
          </a:p>
          <a:p>
            <a:pPr lvl="0" algn="ctr"/>
            <a:r>
              <a:rPr lang="el-GR" sz="2200" b="1" i="1" dirty="0">
                <a:solidFill>
                  <a:schemeClr val="bg1"/>
                </a:solidFill>
              </a:rPr>
              <a:t>μεταξύ εθνών- κρατών μπορούν να επηρεάσουν αρνητικά τις πολιτιστικές σχέσεις τους, μόνο αν τα ίδια το επιδιώξουν και αν το επιτρέψουν</a:t>
            </a:r>
            <a:endParaRPr lang="el-GR" sz="2200" dirty="0"/>
          </a:p>
        </p:txBody>
      </p:sp>
      <p:sp>
        <p:nvSpPr>
          <p:cNvPr id="7" name="Oval 6"/>
          <p:cNvSpPr/>
          <p:nvPr/>
        </p:nvSpPr>
        <p:spPr>
          <a:xfrm rot="20660460">
            <a:off x="107614" y="3380357"/>
            <a:ext cx="4244348" cy="3182030"/>
          </a:xfrm>
          <a:prstGeom prst="ellipse">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i="1" dirty="0">
                <a:solidFill>
                  <a:schemeClr val="bg1"/>
                </a:solidFill>
              </a:rPr>
              <a:t>μέσω των γραμμάτων και της τέχνης, της επιστήμης και της διακίνησης ιδεών πραγματοποιείται γόνιμη αλληλεπίδραση </a:t>
            </a:r>
          </a:p>
        </p:txBody>
      </p:sp>
      <p:sp>
        <p:nvSpPr>
          <p:cNvPr id="8" name="Oval 7"/>
          <p:cNvSpPr/>
          <p:nvPr/>
        </p:nvSpPr>
        <p:spPr>
          <a:xfrm rot="20858849">
            <a:off x="3941301" y="-34397"/>
            <a:ext cx="4240612" cy="336043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2400" b="1" i="1" dirty="0">
                <a:solidFill>
                  <a:prstClr val="black"/>
                </a:solidFill>
              </a:rPr>
              <a:t>η αλληλεπίδραση αυτή αποτελεί τον πυρήνα πολιτιστικών σχέσεων των λαών </a:t>
            </a:r>
          </a:p>
        </p:txBody>
      </p:sp>
      <p:sp>
        <p:nvSpPr>
          <p:cNvPr id="9" name="Oval 8"/>
          <p:cNvSpPr/>
          <p:nvPr/>
        </p:nvSpPr>
        <p:spPr>
          <a:xfrm rot="20449851">
            <a:off x="3816471" y="3048578"/>
            <a:ext cx="4309249" cy="319038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2600" b="1" i="1" dirty="0">
                <a:solidFill>
                  <a:schemeClr val="bg1"/>
                </a:solidFill>
              </a:rPr>
              <a:t>οφείλει να είναι αμφίδρομη και να ξεπερνά τον κόσμο των διανοούμενων, αγγίζοντας τους λαούς στην πλατιά τους βάση</a:t>
            </a:r>
          </a:p>
        </p:txBody>
      </p:sp>
      <p:sp>
        <p:nvSpPr>
          <p:cNvPr id="2" name="6-Point Star 1"/>
          <p:cNvSpPr/>
          <p:nvPr/>
        </p:nvSpPr>
        <p:spPr>
          <a:xfrm rot="661783">
            <a:off x="8234410" y="3602697"/>
            <a:ext cx="3232299" cy="318811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r>
              <a:rPr lang="el-GR" b="1" i="1" dirty="0">
                <a:solidFill>
                  <a:schemeClr val="bg1"/>
                </a:solidFill>
              </a:rPr>
              <a:t>για να ανοίγει ο δρόμος για τη σύγκλιση και τον διάλογο</a:t>
            </a:r>
          </a:p>
        </p:txBody>
      </p:sp>
      <p:pic>
        <p:nvPicPr>
          <p:cNvPr id="1028" name="Picture 4" descr="https://www.offlinepost.gr/wp-content/uploads/2020/06/social-media-3846597_6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9180">
            <a:off x="7549451" y="365977"/>
            <a:ext cx="4248293" cy="377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30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19488194"/>
              </p:ext>
            </p:extLst>
          </p:nvPr>
        </p:nvGraphicFramePr>
        <p:xfrm>
          <a:off x="0" y="0"/>
          <a:ext cx="1208314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rot="621482">
            <a:off x="593481" y="1941497"/>
            <a:ext cx="2856760" cy="4409160"/>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2200" b="1" i="1" dirty="0"/>
              <a:t>το οδοιπορικό του έφηβου Αργύρη από τη μια στην άλλη πλευρά του Αιγαίου, μας δείχνει πως παρά τις παρελθοντικές συγκρούσεις μεταξύ εθνών-κρατών, ο  διάλογος είναι όχι μόνο εφικτός, αλλά και απαραίτητος…</a:t>
            </a:r>
          </a:p>
        </p:txBody>
      </p:sp>
      <p:sp>
        <p:nvSpPr>
          <p:cNvPr id="4" name="6-Point Star 3"/>
          <p:cNvSpPr/>
          <p:nvPr/>
        </p:nvSpPr>
        <p:spPr>
          <a:xfrm rot="20914863">
            <a:off x="8316507" y="449339"/>
            <a:ext cx="3324383" cy="334841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i="1" dirty="0">
                <a:solidFill>
                  <a:schemeClr val="bg1"/>
                </a:solidFill>
              </a:rPr>
              <a:t>διαπολιτισμικός διάλογος: </a:t>
            </a:r>
          </a:p>
          <a:p>
            <a:pPr algn="ctr"/>
            <a:r>
              <a:rPr lang="el-GR" sz="2000" b="1" i="1" dirty="0">
                <a:solidFill>
                  <a:schemeClr val="bg1"/>
                </a:solidFill>
              </a:rPr>
              <a:t>μια συνεχιζόμενη και  απαιτητική διαδικασία! </a:t>
            </a: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378" y="201638"/>
            <a:ext cx="5169794" cy="169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9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016137" cy="6857999"/>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4000" b="1" i="1" dirty="0">
                <a:solidFill>
                  <a:schemeClr val="bg1"/>
                </a:solidFill>
              </a:rPr>
              <a:t>ο ήρωας του βιβλίου εύχεται οι νέοι να μπορούσαν </a:t>
            </a:r>
          </a:p>
          <a:p>
            <a:pPr algn="ctr"/>
            <a:r>
              <a:rPr lang="el-GR" sz="4000" b="1" i="1" dirty="0">
                <a:solidFill>
                  <a:schemeClr val="bg1"/>
                </a:solidFill>
              </a:rPr>
              <a:t>να φέρουν την αλλαγή </a:t>
            </a:r>
          </a:p>
          <a:p>
            <a:pPr algn="ctr"/>
            <a:r>
              <a:rPr lang="el-GR" sz="4000" b="1" i="1" dirty="0">
                <a:solidFill>
                  <a:schemeClr val="bg1"/>
                </a:solidFill>
              </a:rPr>
              <a:t>με «έναν καινούριο στρατό, τον στρατό της φιλίας και της αγάπης»!!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137" y="1"/>
            <a:ext cx="3344092" cy="409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16137" y="4091689"/>
            <a:ext cx="3344092" cy="89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1" i="1" dirty="0">
                <a:solidFill>
                  <a:schemeClr val="bg1"/>
                </a:solidFill>
              </a:rPr>
              <a:t>αδελφοποιήσεις σχολείων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0229" y="2234200"/>
            <a:ext cx="3831771" cy="462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360229" y="1082496"/>
            <a:ext cx="3770685" cy="1151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1" i="1" dirty="0">
                <a:solidFill>
                  <a:schemeClr val="bg1"/>
                </a:solidFill>
              </a:rPr>
              <a:t>Πρόγραμμα ανταλλαγής φοιτητών </a:t>
            </a:r>
            <a:r>
              <a:rPr lang="en-US" sz="2200" b="1" i="1" dirty="0">
                <a:solidFill>
                  <a:schemeClr val="bg1"/>
                </a:solidFill>
              </a:rPr>
              <a:t>Erasmus </a:t>
            </a:r>
            <a:endParaRPr lang="el-GR" sz="2200" b="1" i="1" dirty="0">
              <a:solidFill>
                <a:schemeClr val="bg1"/>
              </a:solidFill>
            </a:endParaRPr>
          </a:p>
        </p:txBody>
      </p:sp>
    </p:spTree>
    <p:extLst>
      <p:ext uri="{BB962C8B-B14F-4D97-AF65-F5344CB8AC3E}">
        <p14:creationId xmlns:p14="http://schemas.microsoft.com/office/powerpoint/2010/main" val="36714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87383" y="-397967"/>
            <a:ext cx="8813211" cy="736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875" y="5108574"/>
            <a:ext cx="47371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7537269" y="1423853"/>
            <a:ext cx="4428308" cy="3347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l-GR" sz="5000" b="1" i="1" dirty="0">
                <a:solidFill>
                  <a:schemeClr val="bg1">
                    <a:lumMod val="95000"/>
                    <a:lumOff val="5000"/>
                  </a:schemeClr>
                </a:solidFill>
                <a:latin typeface="Candara" pitchFamily="34" charset="0"/>
              </a:rPr>
              <a:t>Ευχαριστούμε για την προσοχή σας!</a:t>
            </a:r>
          </a:p>
        </p:txBody>
      </p:sp>
      <p:sp>
        <p:nvSpPr>
          <p:cNvPr id="2" name="Rectangle 1"/>
          <p:cNvSpPr/>
          <p:nvPr/>
        </p:nvSpPr>
        <p:spPr>
          <a:xfrm>
            <a:off x="383176" y="134315"/>
            <a:ext cx="6932023" cy="1938992"/>
          </a:xfrm>
          <a:prstGeom prst="rect">
            <a:avLst/>
          </a:prstGeom>
        </p:spPr>
        <p:txBody>
          <a:bodyPr wrap="square">
            <a:spAutoFit/>
          </a:bodyPr>
          <a:lstStyle/>
          <a:p>
            <a:pPr lvl="0" algn="ctr"/>
            <a:r>
              <a:rPr lang="el-GR" sz="2400" b="1" i="1" dirty="0">
                <a:solidFill>
                  <a:srgbClr val="FF0000"/>
                </a:solidFill>
                <a:latin typeface="Candara" panose="020E0502030303020204" pitchFamily="34" charset="0"/>
              </a:rPr>
              <a:t>"Πολιτισμικές συγκλίσεις και αποκλίσεις στις δύο πλευρές του Αιγαίου. </a:t>
            </a:r>
          </a:p>
          <a:p>
            <a:pPr lvl="0" algn="ctr"/>
            <a:r>
              <a:rPr lang="el-GR" sz="2400" b="1" i="1" dirty="0">
                <a:solidFill>
                  <a:srgbClr val="FF0000"/>
                </a:solidFill>
                <a:latin typeface="Candara" panose="020E0502030303020204" pitchFamily="34" charset="0"/>
              </a:rPr>
              <a:t>Από την αρχαία ιστοριογραφία στη σύγχρονη εφηβική λογοτεχνία: </a:t>
            </a:r>
          </a:p>
          <a:p>
            <a:pPr lvl="0" algn="ctr"/>
            <a:r>
              <a:rPr lang="el-GR" sz="2400" b="1" i="1" dirty="0">
                <a:solidFill>
                  <a:srgbClr val="FF0000"/>
                </a:solidFill>
                <a:latin typeface="Candara" panose="020E0502030303020204" pitchFamily="34" charset="0"/>
              </a:rPr>
              <a:t>χτίζουμε ή κόβουμε γέφυρες;" </a:t>
            </a:r>
          </a:p>
        </p:txBody>
      </p:sp>
    </p:spTree>
    <p:extLst>
      <p:ext uri="{BB962C8B-B14F-4D97-AF65-F5344CB8AC3E}">
        <p14:creationId xmlns:p14="http://schemas.microsoft.com/office/powerpoint/2010/main" val="41219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85E1233-E1A7-40AE-AE73-878AB53B1BB7}"/>
              </a:ext>
            </a:extLst>
          </p:cNvPr>
          <p:cNvSpPr>
            <a:spLocks noGrp="1"/>
          </p:cNvSpPr>
          <p:nvPr>
            <p:ph type="title"/>
          </p:nvPr>
        </p:nvSpPr>
        <p:spPr/>
        <p:txBody>
          <a:bodyPr/>
          <a:lstStyle/>
          <a:p>
            <a:r>
              <a:rPr lang="el-GR" b="1" dirty="0"/>
              <a:t>ΠΗΓΕΣ (1)</a:t>
            </a:r>
          </a:p>
        </p:txBody>
      </p:sp>
      <p:sp>
        <p:nvSpPr>
          <p:cNvPr id="3" name="Θέση περιεχομένου 2">
            <a:extLst>
              <a:ext uri="{FF2B5EF4-FFF2-40B4-BE49-F238E27FC236}">
                <a16:creationId xmlns:a16="http://schemas.microsoft.com/office/drawing/2014/main" xmlns="" id="{BA10C07A-7F69-425E-A937-BA2FE776D020}"/>
              </a:ext>
            </a:extLst>
          </p:cNvPr>
          <p:cNvSpPr>
            <a:spLocks noGrp="1"/>
          </p:cNvSpPr>
          <p:nvPr>
            <p:ph idx="1"/>
          </p:nvPr>
        </p:nvSpPr>
        <p:spPr>
          <a:xfrm>
            <a:off x="685801" y="2142067"/>
            <a:ext cx="10131425" cy="4475043"/>
          </a:xfrm>
        </p:spPr>
        <p:txBody>
          <a:bodyPr>
            <a:normAutofit fontScale="92500" lnSpcReduction="10000"/>
          </a:bodyPr>
          <a:lstStyle/>
          <a:p>
            <a:r>
              <a:rPr lang="el-GR" b="1" u="sng" dirty="0"/>
              <a:t>ΚΕΙΜΕΝΑ:</a:t>
            </a:r>
          </a:p>
          <a:p>
            <a:r>
              <a:rPr lang="el-GR" dirty="0"/>
              <a:t>ΑΥΓΟΥΣΤΑΤΟΥ, Ο., ΓΕΡΟΝΙΚΟΛΟΥ, Ε., ΚΑΨΟΚΕΦΑΛΟΥ, Χ., ΜΠΑΣΛΗΣ, Γ., ΧΡΙΣΤΟΥΛΑ, Β. </a:t>
            </a:r>
            <a:r>
              <a:rPr lang="el-GR" i="1" dirty="0"/>
              <a:t>ΗΡΟΔΟΤΟΥ ΙΣΤΟΡΙΑ</a:t>
            </a:r>
            <a:r>
              <a:rPr lang="el-GR" dirty="0"/>
              <a:t>. ΚΟΛΛΕΓΙΟ ΑΘΗΝΩΝ, 2000. </a:t>
            </a:r>
          </a:p>
          <a:p>
            <a:r>
              <a:rPr lang="el-GR" dirty="0"/>
              <a:t>ΜΑΡΚΙΑΝΟΣ, ΣΟΦΟΚΛΗΣ Σ. </a:t>
            </a:r>
            <a:r>
              <a:rPr lang="el-GR" i="1" dirty="0"/>
              <a:t>Η Διδασκαλία Των Ιστοριών Του Ηροδότου</a:t>
            </a:r>
            <a:r>
              <a:rPr lang="el-GR" dirty="0"/>
              <a:t>. ΕΚΔΟΣΕΙΣ ΤΗΣ ΣΧΟΛΗΣ Ι.Μ. ΠΑΝΑΓΙΩΤΟΠΟΥΛΟΥ, 1994. </a:t>
            </a:r>
            <a:endParaRPr lang="en-US" dirty="0"/>
          </a:p>
          <a:p>
            <a:r>
              <a:rPr lang="el-GR" dirty="0"/>
              <a:t>ΠΑΠΑΡΙΖΟΥ, Ι. Α. </a:t>
            </a:r>
            <a:r>
              <a:rPr lang="el-GR" i="1" dirty="0"/>
              <a:t>Η ΗΡΟΔΟΤΟΥ ΙΣΤΟΡΙΑ ΣΤΗΝ ΠΡΩΤΗ ΓΥΜΝΑΣΙΟΥ</a:t>
            </a:r>
            <a:r>
              <a:rPr lang="el-GR" dirty="0"/>
              <a:t>. ΕΚΔΟΣΕΙΣ ΚΩΝΣΤΑΝΤΙΝΙΔΗ, 1980. </a:t>
            </a:r>
          </a:p>
          <a:p>
            <a:r>
              <a:rPr lang="el-GR" b="1" u="sng" dirty="0"/>
              <a:t>ΕΙΚΟΝΕΣ:</a:t>
            </a:r>
          </a:p>
          <a:p>
            <a:r>
              <a:rPr lang="en-US" dirty="0">
                <a:hlinkClick r:id="rId2"/>
              </a:rPr>
              <a:t>https://el.wikipedia.org/wiki/%CE%9A%CF%81%CE%BF%CE%AF%CF%83%CE%BF%CF%82</a:t>
            </a:r>
            <a:endParaRPr lang="el-GR" dirty="0"/>
          </a:p>
          <a:p>
            <a:r>
              <a:rPr lang="en-US" dirty="0">
                <a:hlinkClick r:id="rId3"/>
              </a:rPr>
              <a:t>https://www.pemptousia.gr/2021/01/solon-o-athineos/</a:t>
            </a:r>
            <a:endParaRPr lang="el-GR" dirty="0"/>
          </a:p>
          <a:p>
            <a:r>
              <a:rPr lang="en-US" dirty="0">
                <a:hlinkClick r:id="rId4"/>
              </a:rPr>
              <a:t>https://www.olympia.gr/963406/ellada/dimaratos-o-lakedaimonios-enas-exori/</a:t>
            </a:r>
            <a:endParaRPr lang="el-GR" dirty="0"/>
          </a:p>
          <a:p>
            <a:r>
              <a:rPr lang="en-US" dirty="0">
                <a:hlinkClick r:id="rId5"/>
              </a:rPr>
              <a:t>http://platanosileias.blogspot.com/2013/08/blog-post_23.html</a:t>
            </a:r>
            <a:endParaRPr lang="el-GR" dirty="0"/>
          </a:p>
          <a:p>
            <a:r>
              <a:rPr lang="en-US" dirty="0">
                <a:hlinkClick r:id="rId6"/>
              </a:rPr>
              <a:t>https://science.fandom.com/el/wiki/%CE%9E%CE%AD%CF%81%CE%BE%CE%B7%CF%82_%CE%91_%5C%CE%A0%CE%B5%CF%81%CF%83%CE%AF%CE%B1</a:t>
            </a:r>
            <a:endParaRPr lang="el-GR" dirty="0"/>
          </a:p>
          <a:p>
            <a:endParaRPr lang="el-GR" dirty="0"/>
          </a:p>
        </p:txBody>
      </p:sp>
    </p:spTree>
    <p:extLst>
      <p:ext uri="{BB962C8B-B14F-4D97-AF65-F5344CB8AC3E}">
        <p14:creationId xmlns:p14="http://schemas.microsoft.com/office/powerpoint/2010/main" val="303119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93A3383-0528-4325-8056-B7558C41B706}"/>
              </a:ext>
            </a:extLst>
          </p:cNvPr>
          <p:cNvSpPr>
            <a:spLocks noGrp="1"/>
          </p:cNvSpPr>
          <p:nvPr>
            <p:ph type="title"/>
          </p:nvPr>
        </p:nvSpPr>
        <p:spPr/>
        <p:txBody>
          <a:bodyPr/>
          <a:lstStyle/>
          <a:p>
            <a:r>
              <a:rPr lang="el-GR" b="1" dirty="0"/>
              <a:t>ΠΗΓΕΣ (2)</a:t>
            </a:r>
          </a:p>
        </p:txBody>
      </p:sp>
      <p:sp>
        <p:nvSpPr>
          <p:cNvPr id="3" name="Θέση περιεχομένου 2">
            <a:extLst>
              <a:ext uri="{FF2B5EF4-FFF2-40B4-BE49-F238E27FC236}">
                <a16:creationId xmlns:a16="http://schemas.microsoft.com/office/drawing/2014/main" xmlns="" id="{CE929884-F5AA-4639-86E6-81B97DBBAFAF}"/>
              </a:ext>
            </a:extLst>
          </p:cNvPr>
          <p:cNvSpPr>
            <a:spLocks noGrp="1"/>
          </p:cNvSpPr>
          <p:nvPr>
            <p:ph idx="1"/>
          </p:nvPr>
        </p:nvSpPr>
        <p:spPr>
          <a:xfrm>
            <a:off x="685801" y="2142067"/>
            <a:ext cx="10131425" cy="4406217"/>
          </a:xfrm>
        </p:spPr>
        <p:txBody>
          <a:bodyPr>
            <a:normAutofit fontScale="92500" lnSpcReduction="20000"/>
          </a:bodyPr>
          <a:lstStyle/>
          <a:p>
            <a:r>
              <a:rPr lang="en-US" dirty="0">
                <a:hlinkClick r:id="rId2"/>
              </a:rPr>
              <a:t>https://el.wikipedia.org/wiki/%CE%91%CE%B8%CE%AC%CE%BD%CE%B1%CF%84%CE%BF%CE%B9_(%CE%A0%CE%B5%CF%81%CF%83%CE%B9%CE%BA%CE%AE_%CE%91%CF%85%CF%84%CE%BF%CE%BA%CF%81%CE%B1%CF%84%CE%BF%CF%81%CE%AF%CE%B1)</a:t>
            </a:r>
            <a:endParaRPr lang="el-GR" dirty="0"/>
          </a:p>
          <a:p>
            <a:r>
              <a:rPr lang="en-US" dirty="0">
                <a:hlinkClick r:id="rId3"/>
              </a:rPr>
              <a:t>https://www.pronews.gr/istoria/123664_i-domi-toy-stratoy-tis-arhaias-spartis</a:t>
            </a:r>
            <a:endParaRPr lang="el-GR" dirty="0"/>
          </a:p>
          <a:p>
            <a:r>
              <a:rPr lang="en-US" dirty="0">
                <a:hlinkClick r:id="rId4"/>
              </a:rPr>
              <a:t>http://people.duke.edu/~wj25/Greek_Civilization/Study_Map_2.html</a:t>
            </a:r>
            <a:endParaRPr lang="el-GR" dirty="0"/>
          </a:p>
          <a:p>
            <a:r>
              <a:rPr lang="en-US" dirty="0">
                <a:hlinkClick r:id="rId5"/>
              </a:rPr>
              <a:t>https://commons.wikimedia.org/wiki/File:Croesus_portrait.jpg</a:t>
            </a:r>
            <a:endParaRPr lang="el-GR" dirty="0"/>
          </a:p>
          <a:p>
            <a:r>
              <a:rPr lang="en-US" dirty="0">
                <a:hlinkClick r:id="rId6"/>
              </a:rPr>
              <a:t>https://el.wikipedia.org/wiki/%CE%A3%CF%8C%CE%BB%CF%89%CE%BD_%CE%BF_%CE%91%CE%B8%CE%B7%CE%BD%CE%B1%CE%AF%CE%BF%CF%82</a:t>
            </a:r>
            <a:endParaRPr lang="el-GR" dirty="0"/>
          </a:p>
          <a:p>
            <a:r>
              <a:rPr lang="en-US" dirty="0">
                <a:hlinkClick r:id="rId7"/>
              </a:rPr>
              <a:t>https://www.diodos.gr/%CE%B1%CF%81%CF%87%CE%B1%CE%AF%CE%B1-%CE%B5%CE%BB%CE%BB%CE%AC%CE%B4%CE%B1/%CE%B9%CF%83%CF%84%CE%BF%CF%81%CE%B9%CE%BA%CE%BF%CE%AF/item/%CE%B7%CF%81%CF%8C%CE%B4%CE%BF%CF%84%CE%BF%CF%82-485-421-%CF%80-%CF%87.html</a:t>
            </a:r>
            <a:endParaRPr lang="el-GR" dirty="0"/>
          </a:p>
          <a:p>
            <a:r>
              <a:rPr lang="en-US" dirty="0">
                <a:hlinkClick r:id="rId8"/>
              </a:rPr>
              <a:t>https://www.greek-language.gr/digitalResources/ancient_greek/library/index.html?author_id=153</a:t>
            </a:r>
            <a:endParaRPr lang="el-GR" dirty="0"/>
          </a:p>
          <a:p>
            <a:r>
              <a:rPr lang="en-US" dirty="0">
                <a:hlinkClick r:id="rId9"/>
              </a:rPr>
              <a:t>https://el.wikipedia.org/wiki/%CE%A0%CE%B5%CF%81%CF%83%CE%B9%CE%BA%CE%BF%CE%AF_%CE%A0%CF%8C%CE%BB%CE%B5%CE%BC%CE%BF%CE%B9</a:t>
            </a:r>
            <a:endParaRPr lang="el-GR" dirty="0"/>
          </a:p>
          <a:p>
            <a:endParaRPr lang="el-GR" dirty="0"/>
          </a:p>
        </p:txBody>
      </p:sp>
    </p:spTree>
    <p:extLst>
      <p:ext uri="{BB962C8B-B14F-4D97-AF65-F5344CB8AC3E}">
        <p14:creationId xmlns:p14="http://schemas.microsoft.com/office/powerpoint/2010/main" val="427495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56" y="230778"/>
            <a:ext cx="11083833" cy="1010194"/>
          </a:xfrm>
        </p:spPr>
        <p:txBody>
          <a:bodyPr/>
          <a:lstStyle/>
          <a:p>
            <a:r>
              <a:rPr lang="el-GR" dirty="0"/>
              <a:t>ΠΗΓΕΣ (3) </a:t>
            </a:r>
          </a:p>
        </p:txBody>
      </p:sp>
      <p:sp>
        <p:nvSpPr>
          <p:cNvPr id="3" name="Content Placeholder 2"/>
          <p:cNvSpPr>
            <a:spLocks noGrp="1"/>
          </p:cNvSpPr>
          <p:nvPr>
            <p:ph idx="1"/>
          </p:nvPr>
        </p:nvSpPr>
        <p:spPr>
          <a:xfrm>
            <a:off x="169818" y="1045029"/>
            <a:ext cx="11743508" cy="5551714"/>
          </a:xfrm>
        </p:spPr>
        <p:txBody>
          <a:bodyPr>
            <a:normAutofit fontScale="92500" lnSpcReduction="20000"/>
          </a:bodyPr>
          <a:lstStyle/>
          <a:p>
            <a:pPr marL="0" indent="0">
              <a:buNone/>
            </a:pPr>
            <a:r>
              <a:rPr lang="el-GR" dirty="0"/>
              <a:t>Άγνωστες ιστορίες γύρω από γνωστά σύμβολα, </a:t>
            </a:r>
            <a:r>
              <a:rPr lang="en-US" dirty="0">
                <a:hlinkClick r:id="rId2"/>
              </a:rPr>
              <a:t>https://www.characters.gr/site/gr/stories/classic/symbola-el</a:t>
            </a:r>
            <a:r>
              <a:rPr lang="el-GR" dirty="0"/>
              <a:t> </a:t>
            </a:r>
          </a:p>
          <a:p>
            <a:pPr marL="0" indent="0">
              <a:buNone/>
            </a:pPr>
            <a:r>
              <a:rPr lang="el-GR" dirty="0" err="1"/>
              <a:t>Αγτζίδης</a:t>
            </a:r>
            <a:r>
              <a:rPr lang="el-GR" dirty="0"/>
              <a:t>, Βλάσσης: Τα ελληνικά μνημεία στην Τουρκία, </a:t>
            </a:r>
            <a:r>
              <a:rPr lang="en-US" dirty="0">
                <a:hlinkClick r:id="rId3"/>
              </a:rPr>
              <a:t>https://kars1918.wordpress.com/2011/10/12/hellenic-monuments/</a:t>
            </a:r>
            <a:r>
              <a:rPr lang="el-GR" dirty="0"/>
              <a:t> </a:t>
            </a:r>
          </a:p>
          <a:p>
            <a:pPr marL="0" indent="0">
              <a:buNone/>
            </a:pPr>
            <a:r>
              <a:rPr lang="el-GR" dirty="0"/>
              <a:t>Γνωμοδότηση της Επιτροπής των Περιφερειών σχετικά με τον «Πολιτισμό, τις πολιτιστικές διαφορές και τη σημασία τους για το μέλλον της Ευρώπης» </a:t>
            </a:r>
            <a:r>
              <a:rPr lang="el-GR" dirty="0">
                <a:hlinkClick r:id="rId4"/>
              </a:rPr>
              <a:t>https://eur-lex.europa.eu/legal-content/EL/TXT/HTML/?uri=CELEX:51997IR0447&amp;from=DE</a:t>
            </a:r>
            <a:r>
              <a:rPr lang="el-GR" dirty="0"/>
              <a:t>  </a:t>
            </a:r>
          </a:p>
          <a:p>
            <a:pPr marL="0" indent="0">
              <a:buNone/>
            </a:pPr>
            <a:r>
              <a:rPr lang="el-GR" dirty="0"/>
              <a:t> Δύο οι ορθόδοξες εκκλησίες που είναι προς πώληση στην Τουρκία: Στην Προύσα και στο </a:t>
            </a:r>
            <a:r>
              <a:rPr lang="el-GR" dirty="0" err="1"/>
              <a:t>Mardin</a:t>
            </a:r>
            <a:r>
              <a:rPr lang="el-GR" dirty="0"/>
              <a:t> </a:t>
            </a:r>
            <a:r>
              <a:rPr lang="en-US" dirty="0">
                <a:hlinkClick r:id="rId5"/>
              </a:rPr>
              <a:t>https://hellasjournal.com/2021/01/dio-i-orthodoxes-ekklisies-pou-ine-pros-polisi-stin-tourkia-stin-prousa-ke-sto-mardin/</a:t>
            </a:r>
            <a:r>
              <a:rPr lang="el-GR" dirty="0"/>
              <a:t> </a:t>
            </a:r>
          </a:p>
          <a:p>
            <a:pPr marL="0" indent="0">
              <a:buNone/>
            </a:pPr>
            <a:r>
              <a:rPr lang="el-GR" dirty="0"/>
              <a:t>Εθνική και πολιτισμική ταυτότητα, </a:t>
            </a:r>
            <a:r>
              <a:rPr lang="en-US" dirty="0">
                <a:hlinkClick r:id="rId6"/>
              </a:rPr>
              <a:t>http://apky-soteria-constantinou.blogspot.com/2013/10/blog-post_15.html</a:t>
            </a:r>
            <a:endParaRPr lang="el-GR" dirty="0"/>
          </a:p>
          <a:p>
            <a:pPr marL="0" indent="0">
              <a:buNone/>
            </a:pPr>
            <a:r>
              <a:rPr lang="el-GR" dirty="0"/>
              <a:t>Ευσταθίου, Νίκος: Η ζωντανή καρδιά του ορθόδοξου χριστιανισμού – Οδοιπορικό της «Κ» στους ναούς της Κωνσταντινούπολης </a:t>
            </a:r>
            <a:r>
              <a:rPr lang="en-US" dirty="0">
                <a:hlinkClick r:id="rId7"/>
              </a:rPr>
              <a:t>https://www.kathimerini.gr/society/1021468/i-zontani-kardia-toy-orthodoxoy-christianismoy-odoiporiko-tis-k-stoys-naoys-tis-konstantinoypolis/</a:t>
            </a:r>
            <a:r>
              <a:rPr lang="el-GR" dirty="0"/>
              <a:t>  </a:t>
            </a:r>
          </a:p>
          <a:p>
            <a:pPr marL="0" indent="0">
              <a:buNone/>
            </a:pPr>
            <a:r>
              <a:rPr lang="el-GR" dirty="0" err="1"/>
              <a:t>Κούπερ</a:t>
            </a:r>
            <a:r>
              <a:rPr lang="el-GR" dirty="0"/>
              <a:t>, Τζ., Λεξικό Συμβόλων, Πύρινος Κόσμος, Αθήνα 1992</a:t>
            </a:r>
            <a:endParaRPr lang="en-US" dirty="0"/>
          </a:p>
          <a:p>
            <a:pPr marL="0" indent="0">
              <a:buNone/>
            </a:pPr>
            <a:r>
              <a:rPr lang="el-GR" dirty="0"/>
              <a:t>Οθωμανικά Μνημεία στην Αθήνα, Σελίδες Ιστορίας και Επιστήμης,  </a:t>
            </a:r>
            <a:r>
              <a:rPr lang="en-US" dirty="0">
                <a:hlinkClick r:id="rId8"/>
              </a:rPr>
              <a:t>http://history-pages.blogspot.com/2012/02/blog-post_09.html?m=1</a:t>
            </a:r>
            <a:r>
              <a:rPr lang="el-GR" dirty="0"/>
              <a:t> </a:t>
            </a:r>
          </a:p>
          <a:p>
            <a:pPr marL="0" indent="0">
              <a:buNone/>
            </a:pPr>
            <a:r>
              <a:rPr lang="el-GR" dirty="0" err="1"/>
              <a:t>Σκλαβούνος</a:t>
            </a:r>
            <a:r>
              <a:rPr lang="el-GR" dirty="0"/>
              <a:t>, Γεώργιος: Η διαχείριση των «συμβόλων» στην υπηρεσία εθνικής και πολιτισμικής επιβίωσης, δημιουργικής ανασυγκρότησης, η εθνικής και πολιτισμικής παραίτησης και παρακμής </a:t>
            </a:r>
            <a:r>
              <a:rPr lang="el-GR" dirty="0">
                <a:hlinkClick r:id="rId9"/>
              </a:rPr>
              <a:t>https://www.documentonews.gr/article/h-diaxeirish-symbolwn-ws-politismikh-politikh</a:t>
            </a:r>
            <a:r>
              <a:rPr lang="el-GR" dirty="0"/>
              <a:t>  (13.06.2020)</a:t>
            </a:r>
          </a:p>
          <a:p>
            <a:pPr marL="0" indent="0">
              <a:buNone/>
            </a:pPr>
            <a:r>
              <a:rPr lang="el-GR" dirty="0"/>
              <a:t>Σύμβολα και συμβολισμοί, </a:t>
            </a:r>
            <a:r>
              <a:rPr lang="en-US" dirty="0">
                <a:hlinkClick r:id="rId10"/>
              </a:rPr>
              <a:t>http://1lyk-chaid.att.sch.gr/oldsite/autosch/joomla15/images/PROJECT_13_14_A/B_TETR/symbol_3.pdf</a:t>
            </a:r>
            <a:r>
              <a:rPr lang="el-GR" dirty="0"/>
              <a:t> </a:t>
            </a:r>
          </a:p>
          <a:p>
            <a:pPr marL="0" indent="0">
              <a:buNone/>
            </a:pPr>
            <a:r>
              <a:rPr lang="el-GR" dirty="0" err="1"/>
              <a:t>Φραγκουδάκη</a:t>
            </a:r>
            <a:r>
              <a:rPr lang="el-GR" dirty="0"/>
              <a:t>, Άννα: Η εθνική ταυτότητα, το έθνος και ο </a:t>
            </a:r>
            <a:r>
              <a:rPr lang="el-GR" dirty="0" err="1"/>
              <a:t>πατριωτισµός</a:t>
            </a:r>
            <a:r>
              <a:rPr lang="el-GR" dirty="0"/>
              <a:t>, ΥΠΕΠΘ, </a:t>
            </a:r>
            <a:r>
              <a:rPr lang="el-GR" dirty="0" err="1"/>
              <a:t>Πανεπιστήµιο</a:t>
            </a:r>
            <a:r>
              <a:rPr lang="el-GR" dirty="0"/>
              <a:t> Αθηνών, Αθήνα 2004</a:t>
            </a:r>
          </a:p>
        </p:txBody>
      </p:sp>
    </p:spTree>
    <p:extLst>
      <p:ext uri="{BB962C8B-B14F-4D97-AF65-F5344CB8AC3E}">
        <p14:creationId xmlns:p14="http://schemas.microsoft.com/office/powerpoint/2010/main" val="315832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0034" y="867061"/>
            <a:ext cx="6296297" cy="465350"/>
          </a:xfrm>
        </p:spPr>
        <p:txBody>
          <a:bodyPr>
            <a:noAutofit/>
          </a:bodyPr>
          <a:lstStyle/>
          <a:p>
            <a:pPr algn="ctr"/>
            <a:r>
              <a:rPr lang="el-GR" sz="2000" b="1" dirty="0">
                <a:solidFill>
                  <a:srgbClr val="002060"/>
                </a:solidFill>
                <a:latin typeface="Candara" panose="020E0502030303020204" pitchFamily="34" charset="0"/>
              </a:rPr>
              <a:t>«Διάλογος ή σύγκρουση πολιτισμών;</a:t>
            </a:r>
            <a:endParaRPr lang="el-GR" sz="2000" dirty="0">
              <a:solidFill>
                <a:srgbClr val="CE161D"/>
              </a:solidFill>
            </a:endParaRPr>
          </a:p>
        </p:txBody>
      </p:sp>
      <p:grpSp>
        <p:nvGrpSpPr>
          <p:cNvPr id="16" name="Ομάδα 15">
            <a:extLst>
              <a:ext uri="{FF2B5EF4-FFF2-40B4-BE49-F238E27FC236}">
                <a16:creationId xmlns:a16="http://schemas.microsoft.com/office/drawing/2014/main" xmlns="" id="{C204ED2A-E340-3443-946E-B7DDAC0FAF8F}"/>
              </a:ext>
            </a:extLst>
          </p:cNvPr>
          <p:cNvGrpSpPr/>
          <p:nvPr/>
        </p:nvGrpSpPr>
        <p:grpSpPr>
          <a:xfrm>
            <a:off x="229954" y="0"/>
            <a:ext cx="11962046" cy="1453662"/>
            <a:chOff x="206691" y="-1"/>
            <a:chExt cx="11962046" cy="1238451"/>
          </a:xfrm>
        </p:grpSpPr>
        <p:pic>
          <p:nvPicPr>
            <p:cNvPr id="9" name="Picture 8" descr="C:\Users\ptsigou\AppData\Local\Microsoft\Windows\INetCache\Content.Outlook\SWIQT2DJ\Greek_colore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91" y="251534"/>
              <a:ext cx="2392130" cy="710994"/>
            </a:xfrm>
            <a:prstGeom prst="rect">
              <a:avLst/>
            </a:prstGeom>
            <a:noFill/>
            <a:ln>
              <a:noFill/>
            </a:ln>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t="5507"/>
            <a:stretch/>
          </p:blipFill>
          <p:spPr bwMode="auto">
            <a:xfrm>
              <a:off x="9917028" y="-1"/>
              <a:ext cx="2251709" cy="1238451"/>
            </a:xfrm>
            <a:prstGeom prst="rect">
              <a:avLst/>
            </a:prstGeom>
            <a:noFill/>
            <a:ln>
              <a:noFill/>
            </a:ln>
          </p:spPr>
        </p:pic>
        <p:sp>
          <p:nvSpPr>
            <p:cNvPr id="7" name="Ορθογώνιο 6">
              <a:extLst>
                <a:ext uri="{FF2B5EF4-FFF2-40B4-BE49-F238E27FC236}">
                  <a16:creationId xmlns:a16="http://schemas.microsoft.com/office/drawing/2014/main" xmlns="" id="{F05CD701-8B32-A14B-932A-A8CA33539E9A}"/>
                </a:ext>
              </a:extLst>
            </p:cNvPr>
            <p:cNvSpPr/>
            <p:nvPr/>
          </p:nvSpPr>
          <p:spPr>
            <a:xfrm>
              <a:off x="3088638" y="277028"/>
              <a:ext cx="7041949" cy="461665"/>
            </a:xfrm>
            <a:prstGeom prst="rect">
              <a:avLst/>
            </a:prstGeom>
          </p:spPr>
          <p:txBody>
            <a:bodyPr wrap="square">
              <a:spAutoFit/>
            </a:bodyPr>
            <a:lstStyle/>
            <a:p>
              <a:pPr algn="ctr"/>
              <a:r>
                <a:rPr lang="el-GR" sz="2400" b="1" dirty="0">
                  <a:solidFill>
                    <a:srgbClr val="CE161D"/>
                  </a:solidFill>
                  <a:latin typeface="Candara" panose="020E0502030303020204" pitchFamily="34" charset="0"/>
                </a:rPr>
                <a:t>ΠΑΝΕΛΛΗΝΙΟ ΜΑΘΗΤΙΚΟ ΣΥΝΕΔΡΙΟ </a:t>
              </a:r>
              <a:endParaRPr lang="el-GR" sz="2400" dirty="0">
                <a:solidFill>
                  <a:srgbClr val="CE161D"/>
                </a:solidFill>
              </a:endParaRPr>
            </a:p>
          </p:txBody>
        </p:sp>
      </p:grpSp>
      <p:pic>
        <p:nvPicPr>
          <p:cNvPr id="12" name="Picture 11"/>
          <p:cNvPicPr>
            <a:picLocks noChangeAspect="1"/>
          </p:cNvPicPr>
          <p:nvPr/>
        </p:nvPicPr>
        <p:blipFill>
          <a:blip r:embed="rId4"/>
          <a:stretch>
            <a:fillRect/>
          </a:stretch>
        </p:blipFill>
        <p:spPr>
          <a:xfrm rot="11643354">
            <a:off x="284247" y="1705113"/>
            <a:ext cx="3487316" cy="3391874"/>
          </a:xfrm>
          <a:prstGeom prst="rect">
            <a:avLst/>
          </a:prstGeom>
        </p:spPr>
      </p:pic>
      <p:sp>
        <p:nvSpPr>
          <p:cNvPr id="2" name="TextBox 1"/>
          <p:cNvSpPr txBox="1"/>
          <p:nvPr/>
        </p:nvSpPr>
        <p:spPr>
          <a:xfrm>
            <a:off x="292958" y="5331189"/>
            <a:ext cx="2266122" cy="276999"/>
          </a:xfrm>
          <a:prstGeom prst="rect">
            <a:avLst/>
          </a:prstGeom>
          <a:noFill/>
        </p:spPr>
        <p:txBody>
          <a:bodyPr wrap="square" rtlCol="0">
            <a:spAutoFit/>
          </a:bodyPr>
          <a:lstStyle/>
          <a:p>
            <a:r>
              <a:rPr lang="el-GR" sz="1200" dirty="0">
                <a:solidFill>
                  <a:prstClr val="black"/>
                </a:solidFill>
              </a:rPr>
              <a:t>Αθηνά Λι, ΙΒ2</a:t>
            </a:r>
            <a:r>
              <a:rPr lang="en-US" sz="1200" dirty="0">
                <a:solidFill>
                  <a:prstClr val="black"/>
                </a:solidFill>
              </a:rPr>
              <a:t>,</a:t>
            </a:r>
            <a:r>
              <a:rPr lang="el-GR" sz="1200" dirty="0">
                <a:solidFill>
                  <a:prstClr val="black"/>
                </a:solidFill>
              </a:rPr>
              <a:t> Κολλέγιο Ψυχικού</a:t>
            </a:r>
          </a:p>
        </p:txBody>
      </p:sp>
      <p:sp>
        <p:nvSpPr>
          <p:cNvPr id="10" name="Title 3"/>
          <p:cNvSpPr txBox="1">
            <a:spLocks/>
          </p:cNvSpPr>
          <p:nvPr/>
        </p:nvSpPr>
        <p:spPr>
          <a:xfrm>
            <a:off x="4985657" y="1789610"/>
            <a:ext cx="6296297" cy="4611189"/>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none">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l-GR" sz="2000" dirty="0">
              <a:solidFill>
                <a:srgbClr val="CE161D"/>
              </a:solidFill>
            </a:endParaRPr>
          </a:p>
        </p:txBody>
      </p:sp>
      <p:sp>
        <p:nvSpPr>
          <p:cNvPr id="5" name="Rectangle 4"/>
          <p:cNvSpPr/>
          <p:nvPr/>
        </p:nvSpPr>
        <p:spPr>
          <a:xfrm>
            <a:off x="4131247" y="1648380"/>
            <a:ext cx="6178731"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l-GR" sz="2400" u="sng" dirty="0">
                <a:solidFill>
                  <a:srgbClr val="000000"/>
                </a:solidFill>
                <a:latin typeface="Candara" pitchFamily="34" charset="0"/>
              </a:rPr>
              <a:t>Ν. Εγγονόπουλος, </a:t>
            </a:r>
          </a:p>
          <a:p>
            <a:pPr algn="ctr"/>
            <a:r>
              <a:rPr lang="el-GR" sz="2400" u="sng" dirty="0">
                <a:solidFill>
                  <a:srgbClr val="000000"/>
                </a:solidFill>
                <a:latin typeface="Candara" pitchFamily="34" charset="0"/>
              </a:rPr>
              <a:t>"Στην κοιλάδα με τους ροδώνες», απόσπασμα</a:t>
            </a:r>
          </a:p>
          <a:p>
            <a:pPr algn="ctr"/>
            <a:r>
              <a:rPr lang="el-GR" sz="2400" dirty="0">
                <a:solidFill>
                  <a:srgbClr val="000000"/>
                </a:solidFill>
                <a:latin typeface="inherit"/>
              </a:rPr>
              <a:t> </a:t>
            </a:r>
            <a:r>
              <a:rPr lang="el-GR" sz="2400" dirty="0">
                <a:solidFill>
                  <a:srgbClr val="000000"/>
                </a:solidFill>
              </a:rPr>
              <a:t/>
            </a:r>
            <a:br>
              <a:rPr lang="el-GR" sz="2400" dirty="0">
                <a:solidFill>
                  <a:srgbClr val="000000"/>
                </a:solidFill>
              </a:rPr>
            </a:br>
            <a:r>
              <a:rPr lang="el-GR" sz="2400" b="1" i="1" dirty="0">
                <a:solidFill>
                  <a:srgbClr val="000000"/>
                </a:solidFill>
                <a:latin typeface="Candara" pitchFamily="34" charset="0"/>
              </a:rPr>
              <a:t>Αλήθεια -των αδυνάτων αδύνατο</a:t>
            </a:r>
          </a:p>
          <a:p>
            <a:pPr algn="ctr"/>
            <a:r>
              <a:rPr lang="el-GR" sz="2400" b="1" i="1" dirty="0">
                <a:solidFill>
                  <a:srgbClr val="000000"/>
                </a:solidFill>
                <a:latin typeface="Candara" pitchFamily="34" charset="0"/>
              </a:rPr>
              <a:t>ποτές δεν </a:t>
            </a:r>
            <a:r>
              <a:rPr lang="el-GR" sz="2400" b="1" i="1" dirty="0" err="1">
                <a:solidFill>
                  <a:srgbClr val="000000"/>
                </a:solidFill>
                <a:latin typeface="Candara" pitchFamily="34" charset="0"/>
              </a:rPr>
              <a:t>εκατάφερα</a:t>
            </a:r>
            <a:r>
              <a:rPr lang="el-GR" sz="2400" b="1" i="1" dirty="0">
                <a:solidFill>
                  <a:srgbClr val="000000"/>
                </a:solidFill>
                <a:latin typeface="Candara" pitchFamily="34" charset="0"/>
              </a:rPr>
              <a:t> να καταλάβω </a:t>
            </a:r>
          </a:p>
          <a:p>
            <a:pPr algn="ctr"/>
            <a:r>
              <a:rPr lang="el-GR" sz="2400" b="1" i="1" dirty="0">
                <a:solidFill>
                  <a:srgbClr val="000000"/>
                </a:solidFill>
                <a:latin typeface="Candara" pitchFamily="34" charset="0"/>
              </a:rPr>
              <a:t>αυτά τα όντα που δεν βλέπουνε</a:t>
            </a:r>
          </a:p>
          <a:p>
            <a:pPr algn="ctr"/>
            <a:r>
              <a:rPr lang="el-GR" sz="2400" b="1" i="1" dirty="0">
                <a:solidFill>
                  <a:srgbClr val="000000"/>
                </a:solidFill>
                <a:latin typeface="Candara" pitchFamily="34" charset="0"/>
              </a:rPr>
              <a:t>το τερατώδες κοινό γνώρισμα τ’ ανθρώπου</a:t>
            </a:r>
          </a:p>
          <a:p>
            <a:pPr algn="ctr"/>
            <a:r>
              <a:rPr lang="el-GR" sz="2400" b="1" i="1" dirty="0">
                <a:solidFill>
                  <a:srgbClr val="000000"/>
                </a:solidFill>
                <a:latin typeface="Candara" pitchFamily="34" charset="0"/>
              </a:rPr>
              <a:t>το εφήμερο της παράλογης ζωής του</a:t>
            </a:r>
          </a:p>
          <a:p>
            <a:pPr algn="ctr"/>
            <a:r>
              <a:rPr lang="el-GR" sz="2400" b="1" i="1" dirty="0">
                <a:solidFill>
                  <a:srgbClr val="000000"/>
                </a:solidFill>
                <a:latin typeface="Candara" pitchFamily="34" charset="0"/>
              </a:rPr>
              <a:t>κι ανακαλύπτουνε διαφορές</a:t>
            </a:r>
          </a:p>
          <a:p>
            <a:pPr algn="ctr"/>
            <a:r>
              <a:rPr lang="el-GR" sz="2400" b="1" i="1" dirty="0">
                <a:solidFill>
                  <a:srgbClr val="000000"/>
                </a:solidFill>
                <a:latin typeface="Candara" pitchFamily="34" charset="0"/>
              </a:rPr>
              <a:t>γιομάτοι μίσος διαφορές</a:t>
            </a:r>
          </a:p>
          <a:p>
            <a:pPr algn="ctr"/>
            <a:r>
              <a:rPr lang="el-GR" sz="2400" b="1" i="1" dirty="0">
                <a:solidFill>
                  <a:srgbClr val="000000"/>
                </a:solidFill>
                <a:latin typeface="Candara" pitchFamily="34" charset="0"/>
              </a:rPr>
              <a:t>σε χρώμα δέρματος φυλή  θρησκεία</a:t>
            </a:r>
          </a:p>
        </p:txBody>
      </p:sp>
    </p:spTree>
    <p:extLst>
      <p:ext uri="{BB962C8B-B14F-4D97-AF65-F5344CB8AC3E}">
        <p14:creationId xmlns:p14="http://schemas.microsoft.com/office/powerpoint/2010/main" val="7029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0223" y="539174"/>
            <a:ext cx="6296297" cy="465350"/>
          </a:xfrm>
        </p:spPr>
        <p:txBody>
          <a:bodyPr>
            <a:noAutofit/>
          </a:bodyPr>
          <a:lstStyle/>
          <a:p>
            <a:pPr algn="ctr"/>
            <a:r>
              <a:rPr lang="en-US" sz="2000" b="1" dirty="0">
                <a:solidFill>
                  <a:srgbClr val="002060"/>
                </a:solidFill>
                <a:latin typeface="Candara" panose="020E0502030303020204" pitchFamily="34" charset="0"/>
              </a:rPr>
              <a:t>         </a:t>
            </a:r>
            <a:r>
              <a:rPr lang="el-GR" sz="2000" b="1" dirty="0">
                <a:solidFill>
                  <a:srgbClr val="002060"/>
                </a:solidFill>
                <a:latin typeface="Candara" panose="020E0502030303020204" pitchFamily="34" charset="0"/>
              </a:rPr>
              <a:t>«Διάλογος ή σύγκρουση πολιτισμών;</a:t>
            </a:r>
            <a:endParaRPr lang="el-GR" sz="2000" dirty="0">
              <a:solidFill>
                <a:srgbClr val="CE161D"/>
              </a:solidFill>
            </a:endParaRPr>
          </a:p>
        </p:txBody>
      </p:sp>
      <p:grpSp>
        <p:nvGrpSpPr>
          <p:cNvPr id="16" name="Ομάδα 15">
            <a:extLst>
              <a:ext uri="{FF2B5EF4-FFF2-40B4-BE49-F238E27FC236}">
                <a16:creationId xmlns:a16="http://schemas.microsoft.com/office/drawing/2014/main" xmlns="" id="{C204ED2A-E340-3443-946E-B7DDAC0FAF8F}"/>
              </a:ext>
            </a:extLst>
          </p:cNvPr>
          <p:cNvGrpSpPr/>
          <p:nvPr/>
        </p:nvGrpSpPr>
        <p:grpSpPr>
          <a:xfrm>
            <a:off x="229954" y="0"/>
            <a:ext cx="11962046" cy="1453662"/>
            <a:chOff x="206691" y="-1"/>
            <a:chExt cx="11962046" cy="1238451"/>
          </a:xfrm>
        </p:grpSpPr>
        <p:pic>
          <p:nvPicPr>
            <p:cNvPr id="9" name="Picture 8" descr="C:\Users\ptsigou\AppData\Local\Microsoft\Windows\INetCache\Content.Outlook\SWIQT2DJ\Greek_colore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91" y="251534"/>
              <a:ext cx="2392130" cy="710994"/>
            </a:xfrm>
            <a:prstGeom prst="rect">
              <a:avLst/>
            </a:prstGeom>
            <a:noFill/>
            <a:ln>
              <a:noFill/>
            </a:ln>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t="5507"/>
            <a:stretch/>
          </p:blipFill>
          <p:spPr bwMode="auto">
            <a:xfrm>
              <a:off x="9917028" y="-1"/>
              <a:ext cx="2251709" cy="1238451"/>
            </a:xfrm>
            <a:prstGeom prst="rect">
              <a:avLst/>
            </a:prstGeom>
            <a:noFill/>
            <a:ln>
              <a:noFill/>
            </a:ln>
          </p:spPr>
        </p:pic>
        <p:sp>
          <p:nvSpPr>
            <p:cNvPr id="7" name="Ορθογώνιο 6">
              <a:extLst>
                <a:ext uri="{FF2B5EF4-FFF2-40B4-BE49-F238E27FC236}">
                  <a16:creationId xmlns:a16="http://schemas.microsoft.com/office/drawing/2014/main" xmlns="" id="{F05CD701-8B32-A14B-932A-A8CA33539E9A}"/>
                </a:ext>
              </a:extLst>
            </p:cNvPr>
            <p:cNvSpPr/>
            <p:nvPr/>
          </p:nvSpPr>
          <p:spPr>
            <a:xfrm>
              <a:off x="2875079" y="164257"/>
              <a:ext cx="7041949" cy="393317"/>
            </a:xfrm>
            <a:prstGeom prst="rect">
              <a:avLst/>
            </a:prstGeom>
          </p:spPr>
          <p:txBody>
            <a:bodyPr wrap="square">
              <a:spAutoFit/>
            </a:bodyPr>
            <a:lstStyle/>
            <a:p>
              <a:pPr algn="ctr"/>
              <a:r>
                <a:rPr lang="en-US" sz="2400" b="1" dirty="0">
                  <a:solidFill>
                    <a:srgbClr val="CE161D"/>
                  </a:solidFill>
                  <a:latin typeface="Candara" panose="020E0502030303020204" pitchFamily="34" charset="0"/>
                </a:rPr>
                <a:t>        </a:t>
              </a:r>
              <a:r>
                <a:rPr lang="el-GR" sz="2400" b="1" dirty="0">
                  <a:solidFill>
                    <a:srgbClr val="CE161D"/>
                  </a:solidFill>
                  <a:latin typeface="Candara" panose="020E0502030303020204" pitchFamily="34" charset="0"/>
                </a:rPr>
                <a:t>ΠΑΝΕΛΛΗΝΙΟ ΜΑΘΗΤΙΚΟ ΣΥΝΕΔΡΙΟ </a:t>
              </a:r>
              <a:endParaRPr lang="el-GR" sz="2400" dirty="0">
                <a:solidFill>
                  <a:srgbClr val="CE161D"/>
                </a:solidFill>
              </a:endParaRPr>
            </a:p>
          </p:txBody>
        </p:sp>
      </p:grpSp>
      <p:pic>
        <p:nvPicPr>
          <p:cNvPr id="12" name="Picture 11"/>
          <p:cNvPicPr>
            <a:picLocks noChangeAspect="1"/>
          </p:cNvPicPr>
          <p:nvPr/>
        </p:nvPicPr>
        <p:blipFill>
          <a:blip r:embed="rId4"/>
          <a:stretch>
            <a:fillRect/>
          </a:stretch>
        </p:blipFill>
        <p:spPr>
          <a:xfrm rot="11643354">
            <a:off x="359683" y="1569796"/>
            <a:ext cx="3487316" cy="3391874"/>
          </a:xfrm>
          <a:prstGeom prst="rect">
            <a:avLst/>
          </a:prstGeom>
        </p:spPr>
      </p:pic>
      <p:sp>
        <p:nvSpPr>
          <p:cNvPr id="2" name="TextBox 1"/>
          <p:cNvSpPr txBox="1"/>
          <p:nvPr/>
        </p:nvSpPr>
        <p:spPr>
          <a:xfrm>
            <a:off x="417443" y="5979179"/>
            <a:ext cx="2266122" cy="276999"/>
          </a:xfrm>
          <a:prstGeom prst="rect">
            <a:avLst/>
          </a:prstGeom>
          <a:noFill/>
        </p:spPr>
        <p:txBody>
          <a:bodyPr wrap="square" rtlCol="0">
            <a:spAutoFit/>
          </a:bodyPr>
          <a:lstStyle/>
          <a:p>
            <a:r>
              <a:rPr lang="el-GR" sz="1200" dirty="0">
                <a:solidFill>
                  <a:prstClr val="black"/>
                </a:solidFill>
              </a:rPr>
              <a:t>Αθηνά Λι, ΙΒ2</a:t>
            </a:r>
            <a:r>
              <a:rPr lang="en-US" sz="1200" dirty="0">
                <a:solidFill>
                  <a:prstClr val="black"/>
                </a:solidFill>
              </a:rPr>
              <a:t>,</a:t>
            </a:r>
            <a:r>
              <a:rPr lang="el-GR" sz="1200" dirty="0">
                <a:solidFill>
                  <a:prstClr val="black"/>
                </a:solidFill>
              </a:rPr>
              <a:t> Κολλέγιο Ψυχικού</a:t>
            </a:r>
          </a:p>
        </p:txBody>
      </p:sp>
      <p:sp>
        <p:nvSpPr>
          <p:cNvPr id="10" name="Title 3"/>
          <p:cNvSpPr txBox="1">
            <a:spLocks/>
          </p:cNvSpPr>
          <p:nvPr/>
        </p:nvSpPr>
        <p:spPr>
          <a:xfrm>
            <a:off x="4119251" y="1004524"/>
            <a:ext cx="6039150" cy="5853476"/>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none">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l-GR" sz="1400" b="1" u="sng" dirty="0" err="1">
                <a:solidFill>
                  <a:srgbClr val="000000"/>
                </a:solidFill>
                <a:latin typeface="Candara" pitchFamily="34" charset="0"/>
              </a:rPr>
              <a:t>Χόρχε</a:t>
            </a:r>
            <a:r>
              <a:rPr lang="el-GR" sz="1400" b="1" u="sng" dirty="0">
                <a:solidFill>
                  <a:srgbClr val="000000"/>
                </a:solidFill>
                <a:latin typeface="Candara" pitchFamily="34" charset="0"/>
              </a:rPr>
              <a:t> Λούις Μπόρχες, Ποίημα Στους φίλους, απόσπασμα</a:t>
            </a:r>
          </a:p>
          <a:p>
            <a:pPr algn="ctr" fontAlgn="base"/>
            <a:endParaRPr lang="el-GR" sz="1400" dirty="0">
              <a:solidFill>
                <a:srgbClr val="000000"/>
              </a:solidFill>
              <a:latin typeface="Candara" pitchFamily="34" charset="0"/>
            </a:endParaRPr>
          </a:p>
          <a:p>
            <a:pPr algn="ctr" fontAlgn="base"/>
            <a:r>
              <a:rPr lang="el-GR" sz="1400" b="1" i="1" dirty="0">
                <a:solidFill>
                  <a:srgbClr val="000000"/>
                </a:solidFill>
                <a:latin typeface="Candara" pitchFamily="34" charset="0"/>
              </a:rPr>
              <a:t>Δεν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σου δώσω λύσεις,</a:t>
            </a:r>
          </a:p>
          <a:p>
            <a:pPr algn="ctr" fontAlgn="base"/>
            <a:r>
              <a:rPr lang="el-GR" sz="1400" b="1" i="1" dirty="0">
                <a:solidFill>
                  <a:srgbClr val="000000"/>
                </a:solidFill>
                <a:latin typeface="Candara" pitchFamily="34" charset="0"/>
              </a:rPr>
              <a:t>για όλα τα </a:t>
            </a:r>
            <a:r>
              <a:rPr lang="el-GR" sz="1400" b="1" i="1" dirty="0" err="1">
                <a:solidFill>
                  <a:srgbClr val="000000"/>
                </a:solidFill>
                <a:latin typeface="Candara" pitchFamily="34" charset="0"/>
              </a:rPr>
              <a:t>προβλήµατα</a:t>
            </a:r>
            <a:r>
              <a:rPr lang="el-GR" sz="1400" b="1" i="1" dirty="0">
                <a:solidFill>
                  <a:srgbClr val="000000"/>
                </a:solidFill>
                <a:latin typeface="Candara" pitchFamily="34" charset="0"/>
              </a:rPr>
              <a:t> της ζωής,</a:t>
            </a:r>
          </a:p>
          <a:p>
            <a:pPr algn="ctr" fontAlgn="base"/>
            <a:r>
              <a:rPr lang="el-GR" sz="1400" b="1" i="1" dirty="0">
                <a:solidFill>
                  <a:srgbClr val="000000"/>
                </a:solidFill>
                <a:latin typeface="Candara" pitchFamily="34" charset="0"/>
              </a:rPr>
              <a:t>ούτε έχω απαντήσεις</a:t>
            </a:r>
          </a:p>
          <a:p>
            <a:pPr algn="ctr" fontAlgn="base"/>
            <a:r>
              <a:rPr lang="el-GR" sz="1400" b="1" i="1" dirty="0">
                <a:solidFill>
                  <a:srgbClr val="000000"/>
                </a:solidFill>
                <a:latin typeface="Candara" pitchFamily="34" charset="0"/>
              </a:rPr>
              <a:t>στις </a:t>
            </a:r>
            <a:r>
              <a:rPr lang="el-GR" sz="1400" b="1" i="1" dirty="0" err="1">
                <a:solidFill>
                  <a:srgbClr val="000000"/>
                </a:solidFill>
                <a:latin typeface="Candara" pitchFamily="34" charset="0"/>
              </a:rPr>
              <a:t>αµφιβολίες</a:t>
            </a:r>
            <a:r>
              <a:rPr lang="el-GR" sz="1400" b="1" i="1" dirty="0">
                <a:solidFill>
                  <a:srgbClr val="000000"/>
                </a:solidFill>
                <a:latin typeface="Candara" pitchFamily="34" charset="0"/>
              </a:rPr>
              <a:t> ή τους φόβους σου,</a:t>
            </a:r>
          </a:p>
          <a:p>
            <a:pPr algn="ctr" fontAlgn="base"/>
            <a:r>
              <a:rPr lang="el-GR" sz="1400" b="1" i="1" dirty="0">
                <a:solidFill>
                  <a:srgbClr val="000000"/>
                </a:solidFill>
                <a:latin typeface="Candara" pitchFamily="34" charset="0"/>
              </a:rPr>
              <a:t>αλλά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σε ακούσω</a:t>
            </a:r>
          </a:p>
          <a:p>
            <a:pPr algn="ctr" fontAlgn="base"/>
            <a:r>
              <a:rPr lang="el-GR" sz="1400" b="1" i="1" dirty="0">
                <a:solidFill>
                  <a:srgbClr val="000000"/>
                </a:solidFill>
                <a:latin typeface="Candara" pitchFamily="34" charset="0"/>
              </a:rPr>
              <a:t>και να τα µ</a:t>
            </a:r>
            <a:r>
              <a:rPr lang="el-GR" sz="1400" b="1" i="1" dirty="0" err="1">
                <a:solidFill>
                  <a:srgbClr val="000000"/>
                </a:solidFill>
                <a:latin typeface="Candara" pitchFamily="34" charset="0"/>
              </a:rPr>
              <a:t>οιραστώ</a:t>
            </a:r>
            <a:r>
              <a:rPr lang="el-GR" sz="1400" b="1" i="1" dirty="0">
                <a:solidFill>
                  <a:srgbClr val="000000"/>
                </a:solidFill>
                <a:latin typeface="Candara" pitchFamily="34" charset="0"/>
              </a:rPr>
              <a:t> µ</a:t>
            </a:r>
            <a:r>
              <a:rPr lang="el-GR" sz="1400" b="1" i="1" dirty="0" err="1">
                <a:solidFill>
                  <a:srgbClr val="000000"/>
                </a:solidFill>
                <a:latin typeface="Candara" pitchFamily="34" charset="0"/>
              </a:rPr>
              <a:t>αζί</a:t>
            </a:r>
            <a:r>
              <a:rPr lang="el-GR" sz="1400" b="1" i="1" dirty="0">
                <a:solidFill>
                  <a:srgbClr val="000000"/>
                </a:solidFill>
                <a:latin typeface="Candara" pitchFamily="34" charset="0"/>
              </a:rPr>
              <a:t> σου.</a:t>
            </a:r>
          </a:p>
          <a:p>
            <a:pPr algn="ctr" fontAlgn="base"/>
            <a:r>
              <a:rPr lang="el-GR" sz="1400" b="1" i="1" dirty="0">
                <a:solidFill>
                  <a:srgbClr val="000000"/>
                </a:solidFill>
                <a:latin typeface="Candara" pitchFamily="34" charset="0"/>
              </a:rPr>
              <a:t> Δεν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 αλλάξω</a:t>
            </a:r>
          </a:p>
          <a:p>
            <a:pPr algn="ctr" fontAlgn="base"/>
            <a:r>
              <a:rPr lang="el-GR" sz="1400" b="1" i="1" dirty="0">
                <a:solidFill>
                  <a:srgbClr val="000000"/>
                </a:solidFill>
                <a:latin typeface="Candara" pitchFamily="34" charset="0"/>
              </a:rPr>
              <a:t>το παρελθόν σου ούτε το µ</a:t>
            </a:r>
            <a:r>
              <a:rPr lang="el-GR" sz="1400" b="1" i="1" dirty="0" err="1">
                <a:solidFill>
                  <a:srgbClr val="000000"/>
                </a:solidFill>
                <a:latin typeface="Candara" pitchFamily="34" charset="0"/>
              </a:rPr>
              <a:t>έλλον</a:t>
            </a:r>
            <a:r>
              <a:rPr lang="el-GR" sz="1400" b="1" i="1" dirty="0">
                <a:solidFill>
                  <a:srgbClr val="000000"/>
                </a:solidFill>
                <a:latin typeface="Candara" pitchFamily="34" charset="0"/>
              </a:rPr>
              <a:t> σου.</a:t>
            </a:r>
          </a:p>
          <a:p>
            <a:pPr algn="ctr" fontAlgn="base"/>
            <a:r>
              <a:rPr lang="el-GR" sz="1400" b="1" i="1" dirty="0">
                <a:solidFill>
                  <a:srgbClr val="000000"/>
                </a:solidFill>
                <a:latin typeface="Candara" pitchFamily="34" charset="0"/>
              </a:rPr>
              <a:t>Αλλά όταν µε χρειάζεσαι</a:t>
            </a:r>
          </a:p>
          <a:p>
            <a:pPr algn="ctr" fontAlgn="base"/>
            <a:r>
              <a:rPr lang="el-GR" sz="1400" b="1" i="1" dirty="0">
                <a:solidFill>
                  <a:srgbClr val="000000"/>
                </a:solidFill>
                <a:latin typeface="Candara" pitchFamily="34" charset="0"/>
              </a:rPr>
              <a:t>θα ‘µαι δίπλα σου.</a:t>
            </a:r>
          </a:p>
          <a:p>
            <a:pPr algn="ctr" fontAlgn="base"/>
            <a:r>
              <a:rPr lang="el-GR" sz="1400" b="1" i="1" dirty="0">
                <a:solidFill>
                  <a:srgbClr val="000000"/>
                </a:solidFill>
                <a:latin typeface="Candara" pitchFamily="34" charset="0"/>
              </a:rPr>
              <a:t>Δεν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 αποτρέψω να µη σκοντάψεις.</a:t>
            </a:r>
          </a:p>
          <a:p>
            <a:pPr algn="ctr" fontAlgn="base"/>
            <a:r>
              <a:rPr lang="el-GR" sz="1400" b="1" i="1" dirty="0">
                <a:solidFill>
                  <a:srgbClr val="000000"/>
                </a:solidFill>
                <a:latin typeface="Candara" pitchFamily="34" charset="0"/>
              </a:rPr>
              <a:t>Μόνο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σου προσφέρω το χέρι µου,</a:t>
            </a:r>
          </a:p>
          <a:p>
            <a:pPr algn="ctr" fontAlgn="base"/>
            <a:r>
              <a:rPr lang="el-GR" sz="1400" b="1" i="1" dirty="0">
                <a:solidFill>
                  <a:srgbClr val="000000"/>
                </a:solidFill>
                <a:latin typeface="Candara" pitchFamily="34" charset="0"/>
              </a:rPr>
              <a:t>για να κρατηθείς </a:t>
            </a:r>
          </a:p>
          <a:p>
            <a:pPr algn="ctr" fontAlgn="base"/>
            <a:r>
              <a:rPr lang="el-GR" sz="1400" b="1" i="1" dirty="0">
                <a:solidFill>
                  <a:srgbClr val="000000"/>
                </a:solidFill>
                <a:latin typeface="Candara" pitchFamily="34" charset="0"/>
              </a:rPr>
              <a:t>και να µη πέσεις.</a:t>
            </a:r>
          </a:p>
          <a:p>
            <a:pPr algn="ctr" fontAlgn="base"/>
            <a:r>
              <a:rPr lang="el-GR" sz="1400" b="1" i="1" dirty="0">
                <a:solidFill>
                  <a:srgbClr val="000000"/>
                </a:solidFill>
                <a:latin typeface="Candara" pitchFamily="34" charset="0"/>
              </a:rPr>
              <a:t>Δεν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αποτρέψω τον πόνο σου</a:t>
            </a:r>
          </a:p>
          <a:p>
            <a:pPr algn="ctr" fontAlgn="base"/>
            <a:r>
              <a:rPr lang="el-GR" sz="1400" b="1" i="1" dirty="0">
                <a:solidFill>
                  <a:srgbClr val="000000"/>
                </a:solidFill>
                <a:latin typeface="Candara" pitchFamily="34" charset="0"/>
              </a:rPr>
              <a:t>όταν κάποια λύπη σου σχίζει την καρδιά,</a:t>
            </a:r>
          </a:p>
          <a:p>
            <a:pPr algn="ctr" fontAlgn="base"/>
            <a:r>
              <a:rPr lang="el-GR" sz="1400" b="1" i="1" dirty="0">
                <a:solidFill>
                  <a:srgbClr val="000000"/>
                </a:solidFill>
                <a:latin typeface="Candara" pitchFamily="34" charset="0"/>
              </a:rPr>
              <a:t>αλλά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κλάψω µ</a:t>
            </a:r>
            <a:r>
              <a:rPr lang="el-GR" sz="1400" b="1" i="1" dirty="0" err="1">
                <a:solidFill>
                  <a:srgbClr val="000000"/>
                </a:solidFill>
                <a:latin typeface="Candara" pitchFamily="34" charset="0"/>
              </a:rPr>
              <a:t>αζί</a:t>
            </a:r>
            <a:r>
              <a:rPr lang="el-GR" sz="1400" b="1" i="1" dirty="0">
                <a:solidFill>
                  <a:srgbClr val="000000"/>
                </a:solidFill>
                <a:latin typeface="Candara" pitchFamily="34" charset="0"/>
              </a:rPr>
              <a:t> σου</a:t>
            </a:r>
          </a:p>
          <a:p>
            <a:pPr algn="ctr" fontAlgn="base"/>
            <a:r>
              <a:rPr lang="el-GR" sz="1400" b="1" i="1" dirty="0">
                <a:solidFill>
                  <a:srgbClr val="000000"/>
                </a:solidFill>
                <a:latin typeface="Candara" pitchFamily="34" charset="0"/>
              </a:rPr>
              <a:t>και να µ</a:t>
            </a:r>
            <a:r>
              <a:rPr lang="el-GR" sz="1400" b="1" i="1" dirty="0" err="1">
                <a:solidFill>
                  <a:srgbClr val="000000"/>
                </a:solidFill>
                <a:latin typeface="Candara" pitchFamily="34" charset="0"/>
              </a:rPr>
              <a:t>αζέψω</a:t>
            </a:r>
            <a:r>
              <a:rPr lang="el-GR" sz="1400" b="1" i="1" dirty="0">
                <a:solidFill>
                  <a:srgbClr val="000000"/>
                </a:solidFill>
                <a:latin typeface="Candara" pitchFamily="34" charset="0"/>
              </a:rPr>
              <a:t> τα </a:t>
            </a:r>
            <a:r>
              <a:rPr lang="el-GR" sz="1400" b="1" i="1" dirty="0" err="1">
                <a:solidFill>
                  <a:srgbClr val="000000"/>
                </a:solidFill>
                <a:latin typeface="Candara" pitchFamily="34" charset="0"/>
              </a:rPr>
              <a:t>κοµµάτια</a:t>
            </a:r>
            <a:r>
              <a:rPr lang="el-GR" sz="1400" b="1" i="1" dirty="0">
                <a:solidFill>
                  <a:srgbClr val="000000"/>
                </a:solidFill>
                <a:latin typeface="Candara" pitchFamily="34" charset="0"/>
              </a:rPr>
              <a:t>,  </a:t>
            </a:r>
          </a:p>
          <a:p>
            <a:pPr algn="ctr" fontAlgn="base"/>
            <a:r>
              <a:rPr lang="el-GR" sz="1400" b="1" i="1" dirty="0">
                <a:solidFill>
                  <a:srgbClr val="000000"/>
                </a:solidFill>
                <a:latin typeface="Candara" pitchFamily="34" charset="0"/>
              </a:rPr>
              <a:t>για να τη φτιάξω από την αρχή.</a:t>
            </a:r>
          </a:p>
          <a:p>
            <a:pPr algn="ctr" fontAlgn="base"/>
            <a:r>
              <a:rPr lang="el-GR" sz="1400" b="1" i="1" dirty="0">
                <a:solidFill>
                  <a:srgbClr val="000000"/>
                </a:solidFill>
                <a:latin typeface="Candara" pitchFamily="34" charset="0"/>
              </a:rPr>
              <a:t>Δεν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σου πω ποιος είσαι</a:t>
            </a:r>
            <a:br>
              <a:rPr lang="el-GR" sz="1400" b="1" i="1" dirty="0">
                <a:solidFill>
                  <a:srgbClr val="000000"/>
                </a:solidFill>
                <a:latin typeface="Candara" pitchFamily="34" charset="0"/>
              </a:rPr>
            </a:br>
            <a:r>
              <a:rPr lang="el-GR" sz="1400" b="1" i="1" dirty="0">
                <a:solidFill>
                  <a:srgbClr val="000000"/>
                </a:solidFill>
                <a:latin typeface="Candara" pitchFamily="34" charset="0"/>
              </a:rPr>
              <a:t>ούτε ποιος θα όφειλες να είσαι.</a:t>
            </a:r>
          </a:p>
          <a:p>
            <a:pPr algn="ctr" fontAlgn="base"/>
            <a:r>
              <a:rPr lang="el-GR" sz="1400" b="1" i="1" dirty="0">
                <a:solidFill>
                  <a:srgbClr val="000000"/>
                </a:solidFill>
                <a:latin typeface="Candara" pitchFamily="34" charset="0"/>
              </a:rPr>
              <a:t>Μονάχα µ</a:t>
            </a:r>
            <a:r>
              <a:rPr lang="el-GR" sz="1400" b="1" i="1" dirty="0" err="1">
                <a:solidFill>
                  <a:srgbClr val="000000"/>
                </a:solidFill>
                <a:latin typeface="Candara" pitchFamily="34" charset="0"/>
              </a:rPr>
              <a:t>πορώ</a:t>
            </a:r>
            <a:r>
              <a:rPr lang="el-GR" sz="1400" b="1" i="1" dirty="0">
                <a:solidFill>
                  <a:srgbClr val="000000"/>
                </a:solidFill>
                <a:latin typeface="Candara" pitchFamily="34" charset="0"/>
              </a:rPr>
              <a:t> να σ’ αγαπώ όπως είσαι</a:t>
            </a:r>
          </a:p>
          <a:p>
            <a:pPr algn="ctr" fontAlgn="base"/>
            <a:r>
              <a:rPr lang="el-GR" sz="1400" b="1" i="1" dirty="0">
                <a:solidFill>
                  <a:srgbClr val="000000"/>
                </a:solidFill>
                <a:latin typeface="Candara" pitchFamily="34" charset="0"/>
              </a:rPr>
              <a:t>και να ‘µαι φίλος σου.</a:t>
            </a:r>
          </a:p>
        </p:txBody>
      </p:sp>
    </p:spTree>
    <p:extLst>
      <p:ext uri="{BB962C8B-B14F-4D97-AF65-F5344CB8AC3E}">
        <p14:creationId xmlns:p14="http://schemas.microsoft.com/office/powerpoint/2010/main" val="315764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2623A9"/>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DF46AF63-B685-4F19-8BE3-D0632B8F1A1E}"/>
              </a:ext>
            </a:extLst>
          </p:cNvPr>
          <p:cNvPicPr>
            <a:picLocks noChangeAspect="1"/>
          </p:cNvPicPr>
          <p:nvPr/>
        </p:nvPicPr>
        <p:blipFill rotWithShape="1">
          <a:blip r:embed="rId2"/>
          <a:srcRect r="255" b="-2"/>
          <a:stretch/>
        </p:blipFill>
        <p:spPr>
          <a:xfrm>
            <a:off x="91993" y="109738"/>
            <a:ext cx="6004008" cy="4920951"/>
          </a:xfrm>
          <a:custGeom>
            <a:avLst/>
            <a:gdLst/>
            <a:ahLst/>
            <a:cxnLst/>
            <a:rect l="l" t="t" r="r" b="b"/>
            <a:pathLst>
              <a:path w="6766273" h="5545722">
                <a:moveTo>
                  <a:pt x="0" y="0"/>
                </a:moveTo>
                <a:lnTo>
                  <a:pt x="6576149" y="0"/>
                </a:lnTo>
                <a:lnTo>
                  <a:pt x="6631498" y="194912"/>
                </a:lnTo>
                <a:cubicBezTo>
                  <a:pt x="6719480" y="536872"/>
                  <a:pt x="6766273" y="895364"/>
                  <a:pt x="6766273" y="1264785"/>
                </a:cubicBezTo>
                <a:cubicBezTo>
                  <a:pt x="6766273" y="3629081"/>
                  <a:pt x="4849632" y="5545722"/>
                  <a:pt x="2485336" y="5545722"/>
                </a:cubicBezTo>
                <a:cubicBezTo>
                  <a:pt x="1598725" y="5545722"/>
                  <a:pt x="775066" y="5276195"/>
                  <a:pt x="91824" y="4814605"/>
                </a:cubicBezTo>
                <a:lnTo>
                  <a:pt x="0" y="4749308"/>
                </a:lnTo>
                <a:close/>
              </a:path>
            </a:pathLst>
          </a:custGeom>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pic>
      <p:pic>
        <p:nvPicPr>
          <p:cNvPr id="3" name="Εικόνα 2">
            <a:extLst>
              <a:ext uri="{FF2B5EF4-FFF2-40B4-BE49-F238E27FC236}">
                <a16:creationId xmlns:a16="http://schemas.microsoft.com/office/drawing/2014/main" xmlns="" id="{FC2F4A20-3F2F-4638-9141-4CED23FCBEB7}"/>
              </a:ext>
            </a:extLst>
          </p:cNvPr>
          <p:cNvPicPr>
            <a:picLocks noChangeAspect="1"/>
          </p:cNvPicPr>
          <p:nvPr/>
        </p:nvPicPr>
        <p:blipFill rotWithShape="1">
          <a:blip r:embed="rId3"/>
          <a:srcRect t="3494" r="1" b="995"/>
          <a:stretch/>
        </p:blipFill>
        <p:spPr>
          <a:xfrm>
            <a:off x="6801324" y="653390"/>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pic>
      <p:sp>
        <p:nvSpPr>
          <p:cNvPr id="4" name="Ορθογώνιο 3">
            <a:extLst>
              <a:ext uri="{FF2B5EF4-FFF2-40B4-BE49-F238E27FC236}">
                <a16:creationId xmlns:a16="http://schemas.microsoft.com/office/drawing/2014/main" xmlns="" id="{362A5380-0052-4BC4-BDC7-A833AB390DD9}"/>
              </a:ext>
            </a:extLst>
          </p:cNvPr>
          <p:cNvSpPr/>
          <p:nvPr/>
        </p:nvSpPr>
        <p:spPr>
          <a:xfrm>
            <a:off x="7087615" y="109738"/>
            <a:ext cx="4890806" cy="470000"/>
          </a:xfrm>
          <a:prstGeom prst="rect">
            <a:avLst/>
          </a:prstGeom>
          <a:solidFill>
            <a:srgbClr val="A3A3A3"/>
          </a:solidFill>
        </p:spPr>
        <p:txBody>
          <a:bodyPr wrap="square">
            <a:spAutoFit/>
          </a:bodyPr>
          <a:lstStyle/>
          <a:p>
            <a:pPr>
              <a:lnSpc>
                <a:spcPct val="107000"/>
              </a:lnSpc>
              <a:spcAft>
                <a:spcPts val="800"/>
              </a:spcAft>
            </a:pPr>
            <a:r>
              <a:rPr lang="el-GR"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Ο χώρος, ο χρόνος και ο ιστορικός</a:t>
            </a:r>
          </a:p>
        </p:txBody>
      </p:sp>
      <p:sp>
        <p:nvSpPr>
          <p:cNvPr id="5" name="Ορθογώνιο 4">
            <a:extLst>
              <a:ext uri="{FF2B5EF4-FFF2-40B4-BE49-F238E27FC236}">
                <a16:creationId xmlns:a16="http://schemas.microsoft.com/office/drawing/2014/main" xmlns="" id="{7A220AE6-63AB-4630-838C-BCA2DDE5B607}"/>
              </a:ext>
            </a:extLst>
          </p:cNvPr>
          <p:cNvSpPr/>
          <p:nvPr/>
        </p:nvSpPr>
        <p:spPr>
          <a:xfrm>
            <a:off x="91992" y="5137861"/>
            <a:ext cx="6918407" cy="1561005"/>
          </a:xfrm>
          <a:prstGeom prst="rect">
            <a:avLst/>
          </a:prstGeom>
          <a:solidFill>
            <a:srgbClr val="D7D7D7"/>
          </a:solidFill>
        </p:spPr>
        <p:txBody>
          <a:bodyPr wrap="square">
            <a:spAutoFit/>
          </a:bodyPr>
          <a:lstStyle/>
          <a:p>
            <a:pPr>
              <a:lnSpc>
                <a:spcPct val="107000"/>
              </a:lnSpc>
              <a:spcAft>
                <a:spcPts val="800"/>
              </a:spcAft>
            </a:pPr>
            <a:r>
              <a:rPr lang="el-GR" dirty="0">
                <a:solidFill>
                  <a:schemeClr val="bg1"/>
                </a:solidFill>
                <a:latin typeface="Calibri" panose="020F0502020204030204" pitchFamily="34" charset="0"/>
                <a:ea typeface="Calibri" panose="020F0502020204030204" pitchFamily="34" charset="0"/>
                <a:cs typeface="Times New Roman" panose="02020603050405020304" pitchFamily="18" charset="0"/>
              </a:rPr>
              <a:t>Η αντιδικία Ελλήνων και βαρβάρων αρχίζει και τελειώνει με την Ιωνία. Βρισκόμαστε στον χώρο που ενώνει και χωρίζει τους δύο κόσμους, που θα τους βάλει να συγκρουστούν σε ένα μακροχρόνιο και δραματικό αγώνα, στο τέλος του οποίου, η Ιωνία απελευθερωμένη θα υψωθεί περήφανα μπροστά στην περσική παντοδυναμία.</a:t>
            </a:r>
          </a:p>
        </p:txBody>
      </p:sp>
    </p:spTree>
    <p:extLst>
      <p:ext uri="{BB962C8B-B14F-4D97-AF65-F5344CB8AC3E}">
        <p14:creationId xmlns:p14="http://schemas.microsoft.com/office/powerpoint/2010/main" val="35603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E77DC42-6147-426F-8071-09E065B6F0B9}"/>
              </a:ext>
            </a:extLst>
          </p:cNvPr>
          <p:cNvSpPr>
            <a:spLocks noGrp="1"/>
          </p:cNvSpPr>
          <p:nvPr>
            <p:ph type="title"/>
          </p:nvPr>
        </p:nvSpPr>
        <p:spPr>
          <a:xfrm>
            <a:off x="4328901" y="2103279"/>
            <a:ext cx="4419837" cy="3819832"/>
          </a:xfrm>
          <a:solidFill>
            <a:srgbClr val="FCBDA6"/>
          </a:solidFill>
        </p:spPr>
        <p:txBody>
          <a:bodyPr>
            <a:normAutofit fontScale="90000"/>
          </a:bodyPr>
          <a:lstStyle/>
          <a:p>
            <a:r>
              <a:rPr lang="el-GR" sz="2700" dirty="0">
                <a:latin typeface="+mn-lt"/>
              </a:rPr>
              <a:t>Η συνάντηση του ανατολίτη δυνάστη με τον σοφό Έλληνα μας βοηθά να κατανοήσουμε βαθιά την αντίθεση ανάμεσα στον ελληνικό και ανατολικό πολιτισμό, είναι η πρώτη γεύση της σύγκρουσης, πνευματικής, πολιτιστικής και πολιτικής μεταξύ τους, που τελικά οδήγησε στην αναμέτρηση στο πεδίο της μάχης.</a:t>
            </a:r>
            <a:endParaRPr lang="el-GR" dirty="0">
              <a:latin typeface="+mn-lt"/>
            </a:endParaRPr>
          </a:p>
        </p:txBody>
      </p:sp>
      <p:pic>
        <p:nvPicPr>
          <p:cNvPr id="5" name="Θέση περιεχομένου 4">
            <a:extLst>
              <a:ext uri="{FF2B5EF4-FFF2-40B4-BE49-F238E27FC236}">
                <a16:creationId xmlns:a16="http://schemas.microsoft.com/office/drawing/2014/main" xmlns="" id="{7F5DBE7D-CD4B-4943-B56F-950BAF2043A2}"/>
              </a:ext>
            </a:extLst>
          </p:cNvPr>
          <p:cNvPicPr>
            <a:picLocks noGrp="1" noChangeAspect="1"/>
          </p:cNvPicPr>
          <p:nvPr>
            <p:ph sz="half" idx="1"/>
          </p:nvPr>
        </p:nvPicPr>
        <p:blipFill>
          <a:blip r:embed="rId2"/>
          <a:stretch>
            <a:fillRect/>
          </a:stretch>
        </p:blipFill>
        <p:spPr>
          <a:xfrm>
            <a:off x="334931" y="2099187"/>
            <a:ext cx="3831525" cy="3823924"/>
          </a:xfrm>
          <a:prstGeom prst="rect">
            <a:avLst/>
          </a:prstGeom>
        </p:spPr>
      </p:pic>
      <p:pic>
        <p:nvPicPr>
          <p:cNvPr id="6" name="Θέση περιεχομένου 5">
            <a:extLst>
              <a:ext uri="{FF2B5EF4-FFF2-40B4-BE49-F238E27FC236}">
                <a16:creationId xmlns:a16="http://schemas.microsoft.com/office/drawing/2014/main" xmlns="" id="{5729F9AD-8CFA-442A-995B-0FB2AAF7755C}"/>
              </a:ext>
            </a:extLst>
          </p:cNvPr>
          <p:cNvPicPr>
            <a:picLocks noGrp="1" noChangeAspect="1"/>
          </p:cNvPicPr>
          <p:nvPr>
            <p:ph sz="half" idx="2"/>
          </p:nvPr>
        </p:nvPicPr>
        <p:blipFill>
          <a:blip r:embed="rId3"/>
          <a:stretch>
            <a:fillRect/>
          </a:stretch>
        </p:blipFill>
        <p:spPr>
          <a:xfrm>
            <a:off x="8911184" y="2103279"/>
            <a:ext cx="2945885" cy="3819832"/>
          </a:xfrm>
          <a:prstGeom prst="rect">
            <a:avLst/>
          </a:prstGeom>
        </p:spPr>
      </p:pic>
      <p:sp>
        <p:nvSpPr>
          <p:cNvPr id="4" name="TextBox 3">
            <a:extLst>
              <a:ext uri="{FF2B5EF4-FFF2-40B4-BE49-F238E27FC236}">
                <a16:creationId xmlns:a16="http://schemas.microsoft.com/office/drawing/2014/main" xmlns="" id="{58F949D7-8331-4B4C-BB36-FE47445A570E}"/>
              </a:ext>
            </a:extLst>
          </p:cNvPr>
          <p:cNvSpPr txBox="1"/>
          <p:nvPr/>
        </p:nvSpPr>
        <p:spPr>
          <a:xfrm>
            <a:off x="334931" y="755383"/>
            <a:ext cx="5269456" cy="769441"/>
          </a:xfrm>
          <a:prstGeom prst="rect">
            <a:avLst/>
          </a:prstGeom>
          <a:solidFill>
            <a:srgbClr val="F98359"/>
          </a:solidFill>
        </p:spPr>
        <p:txBody>
          <a:bodyPr wrap="square" rtlCol="0">
            <a:spAutoFit/>
          </a:bodyPr>
          <a:lstStyle/>
          <a:p>
            <a:r>
              <a:rPr lang="el-GR" sz="4400" dirty="0">
                <a:solidFill>
                  <a:schemeClr val="bg1"/>
                </a:solidFill>
              </a:rPr>
              <a:t>Κροίσος και Σόλων (1)</a:t>
            </a:r>
          </a:p>
        </p:txBody>
      </p:sp>
    </p:spTree>
    <p:extLst>
      <p:ext uri="{BB962C8B-B14F-4D97-AF65-F5344CB8AC3E}">
        <p14:creationId xmlns:p14="http://schemas.microsoft.com/office/powerpoint/2010/main" val="244996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xmlns="" id="{37FB0CE3-A34B-441A-BC17-0CA721EA73D8}"/>
              </a:ext>
            </a:extLst>
          </p:cNvPr>
          <p:cNvSpPr/>
          <p:nvPr/>
        </p:nvSpPr>
        <p:spPr>
          <a:xfrm>
            <a:off x="648922" y="1995385"/>
            <a:ext cx="5211104" cy="1655518"/>
          </a:xfrm>
          <a:prstGeom prst="rect">
            <a:avLst/>
          </a:prstGeom>
          <a:solidFill>
            <a:schemeClr val="accent2">
              <a:lumMod val="60000"/>
              <a:lumOff val="40000"/>
            </a:schemeClr>
          </a:solidFill>
        </p:spPr>
        <p:txBody>
          <a:bodyPr wrap="square">
            <a:spAutoFit/>
          </a:bodyPr>
          <a:lstStyle/>
          <a:p>
            <a:pPr>
              <a:lnSpc>
                <a:spcPct val="107000"/>
              </a:lnSpc>
              <a:spcAft>
                <a:spcPts val="800"/>
              </a:spcAft>
            </a:pPr>
            <a:r>
              <a:rPr lang="el-GR"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«Ξένε Αθηναίε, έτσι λοιπόν τη δική μας ευτυχία την πετάς και τη θεωρείς ένα τίποτα, ώστε δε μας κάνεις άξιους ούτε για τους κοινούς ανθρώπους;»</a:t>
            </a:r>
          </a:p>
        </p:txBody>
      </p:sp>
      <p:sp>
        <p:nvSpPr>
          <p:cNvPr id="11" name="Ορθογώνιο 10">
            <a:extLst>
              <a:ext uri="{FF2B5EF4-FFF2-40B4-BE49-F238E27FC236}">
                <a16:creationId xmlns:a16="http://schemas.microsoft.com/office/drawing/2014/main" xmlns="" id="{78594B80-AAFE-4657-B9F3-41B0EFF862DE}"/>
              </a:ext>
            </a:extLst>
          </p:cNvPr>
          <p:cNvSpPr/>
          <p:nvPr/>
        </p:nvSpPr>
        <p:spPr>
          <a:xfrm>
            <a:off x="648922" y="4247437"/>
            <a:ext cx="5211104" cy="2050690"/>
          </a:xfrm>
          <a:prstGeom prst="rect">
            <a:avLst/>
          </a:prstGeom>
          <a:solidFill>
            <a:schemeClr val="accent2">
              <a:lumMod val="60000"/>
              <a:lumOff val="40000"/>
            </a:schemeClr>
          </a:solidFill>
        </p:spPr>
        <p:txBody>
          <a:bodyPr wrap="square">
            <a:spAutoFit/>
          </a:bodyPr>
          <a:lstStyle/>
          <a:p>
            <a:pPr>
              <a:lnSpc>
                <a:spcPct val="107000"/>
              </a:lnSpc>
              <a:spcAft>
                <a:spcPts val="800"/>
              </a:spcAft>
            </a:pPr>
            <a:r>
              <a:rPr lang="el-GR"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«Κροίσε, εγώ ξέρω ότι οι θεοί είναι φθονεροί και τα φέρνουν όλα πάνω κάτω» και του ευμετάβλητου της ζωής του ανθρώπου μέχρι και το θάνατό του, όπως φαίνεται στα λόγια του σοφού.»</a:t>
            </a:r>
          </a:p>
        </p:txBody>
      </p:sp>
      <p:pic>
        <p:nvPicPr>
          <p:cNvPr id="5" name="Εικόνα 4">
            <a:extLst>
              <a:ext uri="{FF2B5EF4-FFF2-40B4-BE49-F238E27FC236}">
                <a16:creationId xmlns:a16="http://schemas.microsoft.com/office/drawing/2014/main" xmlns="" id="{3B1129DA-92E2-4173-B929-F81A0D5B6B61}"/>
              </a:ext>
            </a:extLst>
          </p:cNvPr>
          <p:cNvPicPr/>
          <p:nvPr/>
        </p:nvPicPr>
        <p:blipFill>
          <a:blip r:embed="rId2"/>
          <a:stretch>
            <a:fillRect/>
          </a:stretch>
        </p:blipFill>
        <p:spPr>
          <a:xfrm>
            <a:off x="6096000" y="559873"/>
            <a:ext cx="5447078" cy="3953133"/>
          </a:xfrm>
          <a:prstGeom prst="rect">
            <a:avLst/>
          </a:prstGeom>
        </p:spPr>
      </p:pic>
      <p:pic>
        <p:nvPicPr>
          <p:cNvPr id="12" name="Εικόνα 11">
            <a:extLst>
              <a:ext uri="{FF2B5EF4-FFF2-40B4-BE49-F238E27FC236}">
                <a16:creationId xmlns:a16="http://schemas.microsoft.com/office/drawing/2014/main" xmlns="" id="{3E8AC14A-63FB-4CA2-8450-CEF40E095F5D}"/>
              </a:ext>
            </a:extLst>
          </p:cNvPr>
          <p:cNvPicPr/>
          <p:nvPr/>
        </p:nvPicPr>
        <p:blipFill>
          <a:blip r:embed="rId3"/>
          <a:stretch>
            <a:fillRect/>
          </a:stretch>
        </p:blipFill>
        <p:spPr>
          <a:xfrm>
            <a:off x="6784260" y="4592851"/>
            <a:ext cx="4242626" cy="1910421"/>
          </a:xfrm>
          <a:prstGeom prst="rect">
            <a:avLst/>
          </a:prstGeom>
        </p:spPr>
      </p:pic>
      <p:sp>
        <p:nvSpPr>
          <p:cNvPr id="6" name="TextBox 5">
            <a:extLst>
              <a:ext uri="{FF2B5EF4-FFF2-40B4-BE49-F238E27FC236}">
                <a16:creationId xmlns:a16="http://schemas.microsoft.com/office/drawing/2014/main" xmlns="" id="{D94A743D-AA6D-4249-ADB3-E51E950A5F07}"/>
              </a:ext>
            </a:extLst>
          </p:cNvPr>
          <p:cNvSpPr txBox="1"/>
          <p:nvPr/>
        </p:nvSpPr>
        <p:spPr>
          <a:xfrm>
            <a:off x="648922" y="559873"/>
            <a:ext cx="5211104" cy="769441"/>
          </a:xfrm>
          <a:prstGeom prst="rect">
            <a:avLst/>
          </a:prstGeom>
          <a:solidFill>
            <a:srgbClr val="33C7C3"/>
          </a:solidFill>
        </p:spPr>
        <p:txBody>
          <a:bodyPr wrap="square" rtlCol="0">
            <a:spAutoFit/>
          </a:bodyPr>
          <a:lstStyle/>
          <a:p>
            <a:r>
              <a:rPr lang="el-GR" sz="4400" dirty="0">
                <a:solidFill>
                  <a:schemeClr val="bg1"/>
                </a:solidFill>
              </a:rPr>
              <a:t>Κροίσος και Σόλων (2)</a:t>
            </a:r>
          </a:p>
        </p:txBody>
      </p:sp>
    </p:spTree>
    <p:extLst>
      <p:ext uri="{BB962C8B-B14F-4D97-AF65-F5344CB8AC3E}">
        <p14:creationId xmlns:p14="http://schemas.microsoft.com/office/powerpoint/2010/main" val="321737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5">
            <a:extLst>
              <a:ext uri="{FF2B5EF4-FFF2-40B4-BE49-F238E27FC236}">
                <a16:creationId xmlns:a16="http://schemas.microsoft.com/office/drawing/2014/main" xmlns="" id="{1D0DF7E6-DE68-4BBE-A226-DF4509A0E32C}"/>
              </a:ext>
            </a:extLst>
          </p:cNvPr>
          <p:cNvSpPr>
            <a:spLocks noGrp="1"/>
          </p:cNvSpPr>
          <p:nvPr>
            <p:ph type="title"/>
          </p:nvPr>
        </p:nvSpPr>
        <p:spPr>
          <a:xfrm>
            <a:off x="381973" y="483416"/>
            <a:ext cx="7965614" cy="1215300"/>
          </a:xfrm>
          <a:solidFill>
            <a:srgbClr val="F2B948"/>
          </a:solidFill>
        </p:spPr>
        <p:txBody>
          <a:bodyPr>
            <a:normAutofit/>
          </a:bodyPr>
          <a:lstStyle/>
          <a:p>
            <a:r>
              <a:rPr lang="el-GR" sz="2800" dirty="0">
                <a:latin typeface="+mn-lt"/>
              </a:rPr>
              <a:t>Απόκλιση αλλά και σύγκλιση των δύο πολιτισμών: η συζήτηση των Περσών για το καλύτερο πολίτευμα (</a:t>
            </a:r>
            <a:r>
              <a:rPr lang="en-US" sz="2800" dirty="0">
                <a:latin typeface="+mn-lt"/>
              </a:rPr>
              <a:t>1</a:t>
            </a:r>
            <a:r>
              <a:rPr lang="el-GR" sz="2800" dirty="0">
                <a:latin typeface="+mn-lt"/>
              </a:rPr>
              <a:t>) </a:t>
            </a:r>
          </a:p>
        </p:txBody>
      </p:sp>
      <p:sp>
        <p:nvSpPr>
          <p:cNvPr id="5" name="TextBox 4">
            <a:extLst>
              <a:ext uri="{FF2B5EF4-FFF2-40B4-BE49-F238E27FC236}">
                <a16:creationId xmlns:a16="http://schemas.microsoft.com/office/drawing/2014/main" xmlns="" id="{32BF2064-1357-47EF-A0A6-B3D67348D498}"/>
              </a:ext>
            </a:extLst>
          </p:cNvPr>
          <p:cNvSpPr txBox="1"/>
          <p:nvPr/>
        </p:nvSpPr>
        <p:spPr>
          <a:xfrm>
            <a:off x="381973" y="2134728"/>
            <a:ext cx="2064774" cy="707886"/>
          </a:xfrm>
          <a:prstGeom prst="rect">
            <a:avLst/>
          </a:prstGeom>
          <a:solidFill>
            <a:srgbClr val="F7D48D"/>
          </a:solidFill>
        </p:spPr>
        <p:txBody>
          <a:bodyPr wrap="square" rtlCol="0">
            <a:spAutoFit/>
          </a:bodyPr>
          <a:lstStyle/>
          <a:p>
            <a:r>
              <a:rPr lang="el-GR" sz="4000" dirty="0">
                <a:solidFill>
                  <a:schemeClr val="bg1"/>
                </a:solidFill>
              </a:rPr>
              <a:t>Οτάνης</a:t>
            </a:r>
          </a:p>
        </p:txBody>
      </p:sp>
      <p:sp>
        <p:nvSpPr>
          <p:cNvPr id="6" name="TextBox 5">
            <a:extLst>
              <a:ext uri="{FF2B5EF4-FFF2-40B4-BE49-F238E27FC236}">
                <a16:creationId xmlns:a16="http://schemas.microsoft.com/office/drawing/2014/main" xmlns="" id="{22D6A414-5AEC-4A0C-AFED-27225214AC7E}"/>
              </a:ext>
            </a:extLst>
          </p:cNvPr>
          <p:cNvSpPr txBox="1"/>
          <p:nvPr/>
        </p:nvSpPr>
        <p:spPr>
          <a:xfrm>
            <a:off x="4039572" y="2134728"/>
            <a:ext cx="2605549" cy="707886"/>
          </a:xfrm>
          <a:prstGeom prst="rect">
            <a:avLst/>
          </a:prstGeom>
          <a:solidFill>
            <a:srgbClr val="F7D48D"/>
          </a:solidFill>
        </p:spPr>
        <p:txBody>
          <a:bodyPr wrap="square" rtlCol="0">
            <a:spAutoFit/>
          </a:bodyPr>
          <a:lstStyle/>
          <a:p>
            <a:r>
              <a:rPr lang="el-GR" sz="4000" dirty="0">
                <a:solidFill>
                  <a:schemeClr val="bg1"/>
                </a:solidFill>
              </a:rPr>
              <a:t>Μεγάβυζος</a:t>
            </a:r>
          </a:p>
        </p:txBody>
      </p:sp>
      <p:sp>
        <p:nvSpPr>
          <p:cNvPr id="7" name="TextBox 6">
            <a:extLst>
              <a:ext uri="{FF2B5EF4-FFF2-40B4-BE49-F238E27FC236}">
                <a16:creationId xmlns:a16="http://schemas.microsoft.com/office/drawing/2014/main" xmlns="" id="{B7A0ACF3-F1D5-47CA-BBD2-1C69156ED569}"/>
              </a:ext>
            </a:extLst>
          </p:cNvPr>
          <p:cNvSpPr txBox="1"/>
          <p:nvPr/>
        </p:nvSpPr>
        <p:spPr>
          <a:xfrm>
            <a:off x="7836309" y="2134728"/>
            <a:ext cx="1907458" cy="707886"/>
          </a:xfrm>
          <a:prstGeom prst="rect">
            <a:avLst/>
          </a:prstGeom>
          <a:solidFill>
            <a:srgbClr val="F7D48D"/>
          </a:solidFill>
        </p:spPr>
        <p:txBody>
          <a:bodyPr wrap="square" rtlCol="0">
            <a:spAutoFit/>
          </a:bodyPr>
          <a:lstStyle/>
          <a:p>
            <a:r>
              <a:rPr lang="el-GR" sz="4000" dirty="0">
                <a:solidFill>
                  <a:schemeClr val="bg1"/>
                </a:solidFill>
              </a:rPr>
              <a:t>Δαρείος</a:t>
            </a:r>
          </a:p>
        </p:txBody>
      </p:sp>
      <p:sp>
        <p:nvSpPr>
          <p:cNvPr id="9" name="Φυσαλίδα ομιλίας: Ορθογώνιο με στρογγυλεμένες γωνίες 8">
            <a:extLst>
              <a:ext uri="{FF2B5EF4-FFF2-40B4-BE49-F238E27FC236}">
                <a16:creationId xmlns:a16="http://schemas.microsoft.com/office/drawing/2014/main" xmlns="" id="{A2510420-8B68-4C6C-A8F7-E4610FFD7B46}"/>
              </a:ext>
            </a:extLst>
          </p:cNvPr>
          <p:cNvSpPr/>
          <p:nvPr/>
        </p:nvSpPr>
        <p:spPr>
          <a:xfrm>
            <a:off x="488643" y="3634770"/>
            <a:ext cx="3621241" cy="2614252"/>
          </a:xfrm>
          <a:prstGeom prst="wedgeRoundRectCallout">
            <a:avLst>
              <a:gd name="adj1" fmla="val -36664"/>
              <a:gd name="adj2" fmla="val -76651"/>
              <a:gd name="adj3" fmla="val 16667"/>
            </a:avLst>
          </a:prstGeom>
          <a:solidFill>
            <a:srgbClr val="F2B948"/>
          </a:solidFill>
          <a:ln>
            <a:solidFill>
              <a:srgbClr val="EFA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a:solidFill>
                  <a:schemeClr val="bg1"/>
                </a:solidFill>
              </a:rPr>
              <a:t>«Η κυβέρνηση που προέρχεται από το πλήθος έχει ωραιότατο όνομα, </a:t>
            </a:r>
            <a:r>
              <a:rPr lang="el-GR" sz="2000" b="1" i="1" dirty="0">
                <a:solidFill>
                  <a:schemeClr val="bg1"/>
                </a:solidFill>
              </a:rPr>
              <a:t>ισονομία</a:t>
            </a:r>
            <a:r>
              <a:rPr lang="el-GR" sz="2000" i="1" dirty="0">
                <a:solidFill>
                  <a:schemeClr val="bg1"/>
                </a:solidFill>
              </a:rPr>
              <a:t>. Οι εξουσίες ασκούνται με κλήρο και οι αποφάσεις προτείνονται όλες στον λαό.»</a:t>
            </a:r>
          </a:p>
        </p:txBody>
      </p:sp>
      <p:sp>
        <p:nvSpPr>
          <p:cNvPr id="10" name="Φυσαλίδα ομιλίας: Ορθογώνιο με στρογγυλεμένες γωνίες 9">
            <a:extLst>
              <a:ext uri="{FF2B5EF4-FFF2-40B4-BE49-F238E27FC236}">
                <a16:creationId xmlns:a16="http://schemas.microsoft.com/office/drawing/2014/main" xmlns="" id="{2A9BEE1A-31F1-4993-A2F7-3B26156C7CB0}"/>
              </a:ext>
            </a:extLst>
          </p:cNvPr>
          <p:cNvSpPr/>
          <p:nvPr/>
        </p:nvSpPr>
        <p:spPr>
          <a:xfrm>
            <a:off x="4285379" y="3634769"/>
            <a:ext cx="3621241" cy="2614252"/>
          </a:xfrm>
          <a:prstGeom prst="wedgeRoundRectCallout">
            <a:avLst>
              <a:gd name="adj1" fmla="val -36664"/>
              <a:gd name="adj2" fmla="val -76651"/>
              <a:gd name="adj3" fmla="val 16667"/>
            </a:avLst>
          </a:prstGeom>
          <a:solidFill>
            <a:srgbClr val="F2B948"/>
          </a:solidFill>
          <a:ln>
            <a:solidFill>
              <a:srgbClr val="EFA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a:solidFill>
                  <a:schemeClr val="bg1"/>
                </a:solidFill>
              </a:rPr>
              <a:t>«Αφού διαλέξουμε μια ομάδα από άριστους άνδρες, ας δώσουμε σε αυτούς την κρατική εξουσία. Από άριστους άνδρες παίρνονται άριστες αποφάσεις.» </a:t>
            </a:r>
          </a:p>
        </p:txBody>
      </p:sp>
      <p:sp>
        <p:nvSpPr>
          <p:cNvPr id="11" name="Φυσαλίδα ομιλίας: Ορθογώνιο με στρογγυλεμένες γωνίες 10">
            <a:extLst>
              <a:ext uri="{FF2B5EF4-FFF2-40B4-BE49-F238E27FC236}">
                <a16:creationId xmlns:a16="http://schemas.microsoft.com/office/drawing/2014/main" xmlns="" id="{13018CE9-3296-44C7-824F-8F4B57DE8F07}"/>
              </a:ext>
            </a:extLst>
          </p:cNvPr>
          <p:cNvSpPr/>
          <p:nvPr/>
        </p:nvSpPr>
        <p:spPr>
          <a:xfrm>
            <a:off x="8082116" y="3634769"/>
            <a:ext cx="3621241" cy="2614253"/>
          </a:xfrm>
          <a:prstGeom prst="wedgeRoundRectCallout">
            <a:avLst>
              <a:gd name="adj1" fmla="val -36664"/>
              <a:gd name="adj2" fmla="val -76651"/>
              <a:gd name="adj3" fmla="val 16667"/>
            </a:avLst>
          </a:prstGeom>
          <a:solidFill>
            <a:srgbClr val="F2B948"/>
          </a:solidFill>
          <a:ln>
            <a:solidFill>
              <a:srgbClr val="EFA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i="1" dirty="0">
                <a:solidFill>
                  <a:schemeClr val="bg1"/>
                </a:solidFill>
              </a:rPr>
              <a:t>«Υπάρχουν τρία πολιτεύματα και είναι άριστα και τα τρία: η αρχή του δήμου, η αρχή των λίγων και η αρχή του ενός, που είναι το καλύτερο: γιατί από έναν άριστο άνθρωπο, τίποτα καλύτερο.»</a:t>
            </a:r>
          </a:p>
        </p:txBody>
      </p:sp>
    </p:spTree>
    <p:extLst>
      <p:ext uri="{BB962C8B-B14F-4D97-AF65-F5344CB8AC3E}">
        <p14:creationId xmlns:p14="http://schemas.microsoft.com/office/powerpoint/2010/main" val="239507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xmlns="" id="{E1A7B931-A87B-40F5-BBEC-F9E172E19FC1}"/>
              </a:ext>
            </a:extLst>
          </p:cNvPr>
          <p:cNvSpPr>
            <a:spLocks noGrp="1"/>
          </p:cNvSpPr>
          <p:nvPr>
            <p:ph type="title"/>
          </p:nvPr>
        </p:nvSpPr>
        <p:spPr>
          <a:xfrm>
            <a:off x="381973" y="257274"/>
            <a:ext cx="8034440" cy="1215300"/>
          </a:xfrm>
          <a:solidFill>
            <a:schemeClr val="accent1"/>
          </a:solidFill>
        </p:spPr>
        <p:txBody>
          <a:bodyPr>
            <a:normAutofit/>
          </a:bodyPr>
          <a:lstStyle/>
          <a:p>
            <a:r>
              <a:rPr lang="el-GR" sz="2800" dirty="0">
                <a:latin typeface="+mn-lt"/>
              </a:rPr>
              <a:t>Απόκλιση αλλά και σύγκλιση των δύο πολιτισμών: η συζήτηση των Περσών για το καλύτερο πολίτευμα (</a:t>
            </a:r>
            <a:r>
              <a:rPr lang="en-US" sz="2800" dirty="0">
                <a:latin typeface="+mn-lt"/>
              </a:rPr>
              <a:t>2</a:t>
            </a:r>
            <a:r>
              <a:rPr lang="el-GR" sz="2800" dirty="0">
                <a:latin typeface="+mn-lt"/>
              </a:rPr>
              <a:t>) </a:t>
            </a:r>
          </a:p>
        </p:txBody>
      </p:sp>
      <p:pic>
        <p:nvPicPr>
          <p:cNvPr id="8" name="Εικόνα 7">
            <a:extLst>
              <a:ext uri="{FF2B5EF4-FFF2-40B4-BE49-F238E27FC236}">
                <a16:creationId xmlns:a16="http://schemas.microsoft.com/office/drawing/2014/main" xmlns="" id="{01A8DE71-990E-4C83-9D6B-04E0EE5E218C}"/>
              </a:ext>
            </a:extLst>
          </p:cNvPr>
          <p:cNvPicPr>
            <a:picLocks noChangeAspect="1"/>
          </p:cNvPicPr>
          <p:nvPr/>
        </p:nvPicPr>
        <p:blipFill>
          <a:blip r:embed="rId2"/>
          <a:stretch>
            <a:fillRect/>
          </a:stretch>
        </p:blipFill>
        <p:spPr>
          <a:xfrm>
            <a:off x="10028903" y="3410257"/>
            <a:ext cx="1883647" cy="3279762"/>
          </a:xfrm>
          <a:prstGeom prst="rect">
            <a:avLst/>
          </a:prstGeom>
        </p:spPr>
      </p:pic>
      <p:sp>
        <p:nvSpPr>
          <p:cNvPr id="11" name="TextBox 10">
            <a:extLst>
              <a:ext uri="{FF2B5EF4-FFF2-40B4-BE49-F238E27FC236}">
                <a16:creationId xmlns:a16="http://schemas.microsoft.com/office/drawing/2014/main" xmlns="" id="{B4B445A2-74FD-4974-AB4D-2F1DB7B643A2}"/>
              </a:ext>
            </a:extLst>
          </p:cNvPr>
          <p:cNvSpPr txBox="1"/>
          <p:nvPr/>
        </p:nvSpPr>
        <p:spPr>
          <a:xfrm>
            <a:off x="375727" y="1671215"/>
            <a:ext cx="4796042" cy="3477875"/>
          </a:xfrm>
          <a:prstGeom prst="rect">
            <a:avLst/>
          </a:prstGeom>
          <a:solidFill>
            <a:srgbClr val="EAEF8D"/>
          </a:solidFill>
        </p:spPr>
        <p:txBody>
          <a:bodyPr wrap="square" rtlCol="0">
            <a:spAutoFit/>
          </a:bodyPr>
          <a:lstStyle/>
          <a:p>
            <a:r>
              <a:rPr lang="el-GR" sz="2000" dirty="0">
                <a:solidFill>
                  <a:schemeClr val="bg1"/>
                </a:solidFill>
              </a:rPr>
              <a:t>Η βασική απόκλιση σχετίζεται με το ύψιστο αγαθό για ένα έθνος ή για μια πόλη-κράτος, το οποίο, για τον ελληνικό χώρο, είναι η ελευθερία, τόσο από ξένους κατακτητές, όσο και από εσωτερικούς δυνάστες που παίρνουν την εξουσία στα χέρια τους αντίθετα με τη θέληση του λαού, και διαφέρει από τη διαπίστωση των Περσών, στους οποίους υπάρχει η έννοια της ελευθερίας μόνο, όμως, από τους ξένους κατακτητές.</a:t>
            </a:r>
          </a:p>
        </p:txBody>
      </p:sp>
      <p:sp>
        <p:nvSpPr>
          <p:cNvPr id="12" name="Φυσαλίδα ομιλίας: Ορθογώνιο με στρογγυλεμένες γωνίες 11">
            <a:extLst>
              <a:ext uri="{FF2B5EF4-FFF2-40B4-BE49-F238E27FC236}">
                <a16:creationId xmlns:a16="http://schemas.microsoft.com/office/drawing/2014/main" xmlns="" id="{B554E18C-A0B3-43F0-A356-094071E232D5}"/>
              </a:ext>
            </a:extLst>
          </p:cNvPr>
          <p:cNvSpPr/>
          <p:nvPr/>
        </p:nvSpPr>
        <p:spPr>
          <a:xfrm>
            <a:off x="8663704" y="1135628"/>
            <a:ext cx="3146323" cy="1684550"/>
          </a:xfrm>
          <a:prstGeom prst="wedgeRoundRectCallout">
            <a:avLst>
              <a:gd name="adj1" fmla="val -2396"/>
              <a:gd name="adj2" fmla="val 835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i="1" dirty="0">
                <a:solidFill>
                  <a:schemeClr val="bg1"/>
                </a:solidFill>
              </a:rPr>
              <a:t>«Εκεί ακούστηκαν λόγοι που δεν θα τους πιστέψουν μερικοί Έλληνες κι όμως ειπώθηκαν.»</a:t>
            </a:r>
          </a:p>
        </p:txBody>
      </p:sp>
      <p:sp>
        <p:nvSpPr>
          <p:cNvPr id="13" name="TextBox 12">
            <a:extLst>
              <a:ext uri="{FF2B5EF4-FFF2-40B4-BE49-F238E27FC236}">
                <a16:creationId xmlns:a16="http://schemas.microsoft.com/office/drawing/2014/main" xmlns="" id="{372D0E0F-8B15-4DC7-B65C-56095C92ACAD}"/>
              </a:ext>
            </a:extLst>
          </p:cNvPr>
          <p:cNvSpPr txBox="1"/>
          <p:nvPr/>
        </p:nvSpPr>
        <p:spPr>
          <a:xfrm>
            <a:off x="5419059" y="1671214"/>
            <a:ext cx="2997354" cy="3477875"/>
          </a:xfrm>
          <a:prstGeom prst="rect">
            <a:avLst/>
          </a:prstGeom>
          <a:solidFill>
            <a:srgbClr val="EAEF8D"/>
          </a:solidFill>
        </p:spPr>
        <p:txBody>
          <a:bodyPr wrap="square" rtlCol="0">
            <a:spAutoFit/>
          </a:bodyPr>
          <a:lstStyle/>
          <a:p>
            <a:r>
              <a:rPr lang="el-GR" sz="2000" dirty="0">
                <a:solidFill>
                  <a:schemeClr val="bg1"/>
                </a:solidFill>
              </a:rPr>
              <a:t>Η ίδια, όμως, η συζήτηση μεταξύ των Περσών ευγενών είναι μια πολύ «ελληνική συζήτηση» τόσο σε ό,τι αφορά τη μορφή της (διαλογικός χαρακτήρας, επιχειρηματολογία, σοφιστική νοοτροπία) όσο κυρίως το περιεχόμενό της. </a:t>
            </a:r>
          </a:p>
        </p:txBody>
      </p:sp>
      <p:sp>
        <p:nvSpPr>
          <p:cNvPr id="14" name="TextBox 13">
            <a:extLst>
              <a:ext uri="{FF2B5EF4-FFF2-40B4-BE49-F238E27FC236}">
                <a16:creationId xmlns:a16="http://schemas.microsoft.com/office/drawing/2014/main" xmlns="" id="{91D53A27-D182-42BC-B30F-3FB17B962A81}"/>
              </a:ext>
            </a:extLst>
          </p:cNvPr>
          <p:cNvSpPr txBox="1"/>
          <p:nvPr/>
        </p:nvSpPr>
        <p:spPr>
          <a:xfrm>
            <a:off x="375726" y="5347729"/>
            <a:ext cx="8040687" cy="1323439"/>
          </a:xfrm>
          <a:prstGeom prst="rect">
            <a:avLst/>
          </a:prstGeom>
          <a:solidFill>
            <a:srgbClr val="EAEF8D"/>
          </a:solidFill>
        </p:spPr>
        <p:txBody>
          <a:bodyPr wrap="square" rtlCol="0">
            <a:spAutoFit/>
          </a:bodyPr>
          <a:lstStyle/>
          <a:p>
            <a:r>
              <a:rPr lang="el-GR" sz="2000" dirty="0">
                <a:solidFill>
                  <a:schemeClr val="bg1"/>
                </a:solidFill>
              </a:rPr>
              <a:t>Η συζήτηση των Περσών ευγενών, όπως παρουσιάζεται από τον Ηρόδοτο, αντί να χωρίζει, συνδέει τον ελληνικό και ανατολικό κόσμο, τον κόσμο, δηλαδή, της δημοκρατίας και πολιτικής ελευθερίας με αυτόν του μεγαλείου μιας μεγάλης μοναρχικής δύναμης.</a:t>
            </a:r>
          </a:p>
        </p:txBody>
      </p:sp>
    </p:spTree>
    <p:extLst>
      <p:ext uri="{BB962C8B-B14F-4D97-AF65-F5344CB8AC3E}">
        <p14:creationId xmlns:p14="http://schemas.microsoft.com/office/powerpoint/2010/main" val="1774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3592119B-56E6-4814-8497-B2D0650B5350}"/>
              </a:ext>
            </a:extLst>
          </p:cNvPr>
          <p:cNvPicPr>
            <a:picLocks noChangeAspect="1"/>
          </p:cNvPicPr>
          <p:nvPr/>
        </p:nvPicPr>
        <p:blipFill>
          <a:blip r:embed="rId2"/>
          <a:stretch>
            <a:fillRect/>
          </a:stretch>
        </p:blipFill>
        <p:spPr>
          <a:xfrm>
            <a:off x="3629592" y="1781988"/>
            <a:ext cx="4502213" cy="3898448"/>
          </a:xfrm>
          <a:prstGeom prst="rect">
            <a:avLst/>
          </a:prstGeom>
        </p:spPr>
      </p:pic>
      <p:pic>
        <p:nvPicPr>
          <p:cNvPr id="4" name="Εικόνα 3">
            <a:extLst>
              <a:ext uri="{FF2B5EF4-FFF2-40B4-BE49-F238E27FC236}">
                <a16:creationId xmlns:a16="http://schemas.microsoft.com/office/drawing/2014/main" xmlns="" id="{2A020E61-8537-433B-B9E6-55AAAC55D109}"/>
              </a:ext>
            </a:extLst>
          </p:cNvPr>
          <p:cNvPicPr>
            <a:picLocks noChangeAspect="1"/>
          </p:cNvPicPr>
          <p:nvPr/>
        </p:nvPicPr>
        <p:blipFill>
          <a:blip r:embed="rId3"/>
          <a:stretch>
            <a:fillRect/>
          </a:stretch>
        </p:blipFill>
        <p:spPr>
          <a:xfrm>
            <a:off x="8339770" y="1796939"/>
            <a:ext cx="3603910" cy="3901447"/>
          </a:xfrm>
          <a:prstGeom prst="rect">
            <a:avLst/>
          </a:prstGeom>
        </p:spPr>
      </p:pic>
      <p:sp>
        <p:nvSpPr>
          <p:cNvPr id="7" name="Τίτλος 5">
            <a:extLst>
              <a:ext uri="{FF2B5EF4-FFF2-40B4-BE49-F238E27FC236}">
                <a16:creationId xmlns:a16="http://schemas.microsoft.com/office/drawing/2014/main" xmlns="" id="{EE5C3213-3E3F-4609-8319-945DD944D5AB}"/>
              </a:ext>
            </a:extLst>
          </p:cNvPr>
          <p:cNvSpPr txBox="1">
            <a:spLocks/>
          </p:cNvSpPr>
          <p:nvPr/>
        </p:nvSpPr>
        <p:spPr>
          <a:xfrm>
            <a:off x="2113193" y="258909"/>
            <a:ext cx="7965614" cy="1215300"/>
          </a:xfrm>
          <a:prstGeom prst="rect">
            <a:avLst/>
          </a:prstGeom>
          <a:solidFill>
            <a:srgbClr val="8877F1"/>
          </a:solidFill>
          <a:effectLst/>
        </p:spPr>
        <p:txBody>
          <a:bodyPr vert="horz" lIns="91440" tIns="45720" rIns="91440" bIns="45720" rtlCol="0" anchor="ctr">
            <a:normAutofit/>
          </a:bodyPr>
          <a:lstStyle>
            <a:lvl1pPr algn="l" defTabSz="457200" rtl="0" eaLnBrk="1" latinLnBrk="0" hangingPunct="1">
              <a:spcBef>
                <a:spcPct val="0"/>
              </a:spcBef>
              <a:buNone/>
              <a:defRPr sz="3600" kern="1200" cap="none">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latin typeface="+mn-lt"/>
              </a:rPr>
              <a:t>Απόκλιση αλλά και σύγκλιση των δύο πολιτισμών: η συζήτηση των Περσών για το καλύτερο πολίτευμα (</a:t>
            </a:r>
            <a:r>
              <a:rPr lang="en-US" sz="2800" dirty="0">
                <a:latin typeface="+mn-lt"/>
              </a:rPr>
              <a:t>3</a:t>
            </a:r>
            <a:r>
              <a:rPr lang="el-GR" sz="2800" dirty="0">
                <a:latin typeface="+mn-lt"/>
              </a:rPr>
              <a:t>) </a:t>
            </a:r>
          </a:p>
        </p:txBody>
      </p:sp>
      <p:sp>
        <p:nvSpPr>
          <p:cNvPr id="8" name="TextBox 7">
            <a:extLst>
              <a:ext uri="{FF2B5EF4-FFF2-40B4-BE49-F238E27FC236}">
                <a16:creationId xmlns:a16="http://schemas.microsoft.com/office/drawing/2014/main" xmlns="" id="{B98249E4-D8D2-4C28-ADB1-1080AAB094BC}"/>
              </a:ext>
            </a:extLst>
          </p:cNvPr>
          <p:cNvSpPr txBox="1"/>
          <p:nvPr/>
        </p:nvSpPr>
        <p:spPr>
          <a:xfrm>
            <a:off x="381972" y="1784987"/>
            <a:ext cx="3039655" cy="2862322"/>
          </a:xfrm>
          <a:prstGeom prst="rect">
            <a:avLst/>
          </a:prstGeom>
          <a:solidFill>
            <a:srgbClr val="C8C0F8"/>
          </a:solidFill>
        </p:spPr>
        <p:txBody>
          <a:bodyPr wrap="square" rtlCol="0">
            <a:spAutoFit/>
          </a:bodyPr>
          <a:lstStyle/>
          <a:p>
            <a:r>
              <a:rPr lang="el-GR" dirty="0">
                <a:solidFill>
                  <a:schemeClr val="bg1"/>
                </a:solidFill>
              </a:rPr>
              <a:t>Στο επίπεδο της πολιτικής, ο  Ηρόδοτος καταδεικνύει ότι τα κράτη πρέπει να συνυπάρχουν παρά τις διαφορές τους και να ορίζουν ελεύθερα τα εδάφη τους και τις τύχες τους. Η ισορροπία αυτή διαταράσσεται όταν ένα κράτος κυβερνάται από ξένο κατακτητή. </a:t>
            </a:r>
          </a:p>
        </p:txBody>
      </p:sp>
      <p:sp>
        <p:nvSpPr>
          <p:cNvPr id="9" name="TextBox 8">
            <a:extLst>
              <a:ext uri="{FF2B5EF4-FFF2-40B4-BE49-F238E27FC236}">
                <a16:creationId xmlns:a16="http://schemas.microsoft.com/office/drawing/2014/main" xmlns="" id="{50C2289A-9C12-4854-939D-150100EDFC1F}"/>
              </a:ext>
            </a:extLst>
          </p:cNvPr>
          <p:cNvSpPr txBox="1"/>
          <p:nvPr/>
        </p:nvSpPr>
        <p:spPr>
          <a:xfrm>
            <a:off x="381972" y="4959722"/>
            <a:ext cx="3039654" cy="1477328"/>
          </a:xfrm>
          <a:prstGeom prst="rect">
            <a:avLst/>
          </a:prstGeom>
          <a:solidFill>
            <a:srgbClr val="C8C0F8"/>
          </a:solidFill>
        </p:spPr>
        <p:txBody>
          <a:bodyPr wrap="square" rtlCol="0">
            <a:spAutoFit/>
          </a:bodyPr>
          <a:lstStyle/>
          <a:p>
            <a:r>
              <a:rPr lang="el-GR" dirty="0">
                <a:solidFill>
                  <a:schemeClr val="bg1"/>
                </a:solidFill>
              </a:rPr>
              <a:t>Η αγωνιστική διάθεση για την απόκτηση και τη διατήρηση αυτής της εθνικής ελευθερίας υπάρχει τόσο στους Έλληνες, όσο και στους βαρβάρους.</a:t>
            </a:r>
          </a:p>
        </p:txBody>
      </p:sp>
      <p:sp>
        <p:nvSpPr>
          <p:cNvPr id="10" name="TextBox 9">
            <a:extLst>
              <a:ext uri="{FF2B5EF4-FFF2-40B4-BE49-F238E27FC236}">
                <a16:creationId xmlns:a16="http://schemas.microsoft.com/office/drawing/2014/main" xmlns="" id="{DC36565E-E013-475F-96E5-44D329C4A749}"/>
              </a:ext>
            </a:extLst>
          </p:cNvPr>
          <p:cNvSpPr txBox="1"/>
          <p:nvPr/>
        </p:nvSpPr>
        <p:spPr>
          <a:xfrm>
            <a:off x="3629592" y="5799213"/>
            <a:ext cx="8314088" cy="646331"/>
          </a:xfrm>
          <a:prstGeom prst="rect">
            <a:avLst/>
          </a:prstGeom>
          <a:solidFill>
            <a:srgbClr val="C8C0F8"/>
          </a:solidFill>
        </p:spPr>
        <p:txBody>
          <a:bodyPr wrap="square" rtlCol="0">
            <a:spAutoFit/>
          </a:bodyPr>
          <a:lstStyle/>
          <a:p>
            <a:r>
              <a:rPr lang="el-GR" dirty="0">
                <a:solidFill>
                  <a:schemeClr val="bg1"/>
                </a:solidFill>
              </a:rPr>
              <a:t>Οι λόγοι των τριών ομιλητών περιέχουν «εν σπέρματι» όλα σχεδόν τα επιχειρήματα που χρησιμοποιήθηκαν στην πολιτική σκέψη της αρχαίας Ελλάδας.</a:t>
            </a:r>
          </a:p>
        </p:txBody>
      </p:sp>
    </p:spTree>
    <p:extLst>
      <p:ext uri="{BB962C8B-B14F-4D97-AF65-F5344CB8AC3E}">
        <p14:creationId xmlns:p14="http://schemas.microsoft.com/office/powerpoint/2010/main" val="170271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A4351274-BB00-4E19-B2A3-0CD94EDC393E}"/>
              </a:ext>
            </a:extLst>
          </p:cNvPr>
          <p:cNvPicPr>
            <a:picLocks noGrp="1" noChangeAspect="1"/>
          </p:cNvPicPr>
          <p:nvPr>
            <p:ph sz="half" idx="1"/>
          </p:nvPr>
        </p:nvPicPr>
        <p:blipFill>
          <a:blip r:embed="rId2"/>
          <a:stretch>
            <a:fillRect/>
          </a:stretch>
        </p:blipFill>
        <p:spPr>
          <a:xfrm>
            <a:off x="7894890" y="606197"/>
            <a:ext cx="2860778" cy="2822803"/>
          </a:xfrm>
          <a:prstGeom prst="rect">
            <a:avLst/>
          </a:prstGeom>
        </p:spPr>
      </p:pic>
      <p:pic>
        <p:nvPicPr>
          <p:cNvPr id="12" name="Εικόνα 11">
            <a:extLst>
              <a:ext uri="{FF2B5EF4-FFF2-40B4-BE49-F238E27FC236}">
                <a16:creationId xmlns:a16="http://schemas.microsoft.com/office/drawing/2014/main" xmlns="" id="{8BBC5ED8-2B2A-42F5-A1F2-A8A14B5BF755}"/>
              </a:ext>
            </a:extLst>
          </p:cNvPr>
          <p:cNvPicPr>
            <a:picLocks noChangeAspect="1"/>
          </p:cNvPicPr>
          <p:nvPr/>
        </p:nvPicPr>
        <p:blipFill>
          <a:blip r:embed="rId3"/>
          <a:stretch>
            <a:fillRect/>
          </a:stretch>
        </p:blipFill>
        <p:spPr>
          <a:xfrm>
            <a:off x="7002754" y="3871315"/>
            <a:ext cx="4782702" cy="2509841"/>
          </a:xfrm>
          <a:prstGeom prst="rect">
            <a:avLst/>
          </a:prstGeom>
        </p:spPr>
      </p:pic>
      <p:sp>
        <p:nvSpPr>
          <p:cNvPr id="13" name="TextBox 12">
            <a:extLst>
              <a:ext uri="{FF2B5EF4-FFF2-40B4-BE49-F238E27FC236}">
                <a16:creationId xmlns:a16="http://schemas.microsoft.com/office/drawing/2014/main" xmlns="" id="{5B24B8DB-30FA-45C0-A50A-2D628B71A9E7}"/>
              </a:ext>
            </a:extLst>
          </p:cNvPr>
          <p:cNvSpPr txBox="1"/>
          <p:nvPr/>
        </p:nvSpPr>
        <p:spPr>
          <a:xfrm>
            <a:off x="477557" y="476844"/>
            <a:ext cx="5515896" cy="707886"/>
          </a:xfrm>
          <a:prstGeom prst="rect">
            <a:avLst/>
          </a:prstGeom>
          <a:solidFill>
            <a:srgbClr val="FF8989"/>
          </a:solidFill>
        </p:spPr>
        <p:txBody>
          <a:bodyPr wrap="square" rtlCol="0">
            <a:spAutoFit/>
          </a:bodyPr>
          <a:lstStyle/>
          <a:p>
            <a:r>
              <a:rPr lang="el-GR" sz="4000" dirty="0">
                <a:solidFill>
                  <a:schemeClr val="bg1"/>
                </a:solidFill>
              </a:rPr>
              <a:t>Ξέρξης και Δημάρατος (1)</a:t>
            </a:r>
          </a:p>
        </p:txBody>
      </p:sp>
      <p:sp>
        <p:nvSpPr>
          <p:cNvPr id="14" name="Ορθογώνιο 13">
            <a:extLst>
              <a:ext uri="{FF2B5EF4-FFF2-40B4-BE49-F238E27FC236}">
                <a16:creationId xmlns:a16="http://schemas.microsoft.com/office/drawing/2014/main" xmlns="" id="{C15A9FBE-7FDF-496D-915D-F7B585A4CF31}"/>
              </a:ext>
            </a:extLst>
          </p:cNvPr>
          <p:cNvSpPr/>
          <p:nvPr/>
        </p:nvSpPr>
        <p:spPr>
          <a:xfrm>
            <a:off x="494670" y="4072832"/>
            <a:ext cx="6291774" cy="2308324"/>
          </a:xfrm>
          <a:prstGeom prst="rect">
            <a:avLst/>
          </a:prstGeom>
          <a:solidFill>
            <a:srgbClr val="FFD1D1"/>
          </a:solidFill>
        </p:spPr>
        <p:txBody>
          <a:bodyPr wrap="square">
            <a:spAutoFit/>
          </a:bodyPr>
          <a:lstStyle/>
          <a:p>
            <a:r>
              <a:rPr lang="el-GR"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Στην δυτική πλευρά του Αιγαίου, η μαχητική απόδοση των Ελλήνων οφειλόταν σε πολύ διαφορετικούς παράγοντες από αυτούς που είδαμε στην Ανατολή. Οι Έλληνες, όταν είναι ενωμένοι είναι πρώτοι σε όλο τον κόσμο. Δεν φοβούνται την τιμωρία, αλλά τους νόμους.</a:t>
            </a:r>
            <a:endParaRPr lang="el-GR" sz="2400" dirty="0">
              <a:solidFill>
                <a:schemeClr val="bg1"/>
              </a:solidFill>
            </a:endParaRPr>
          </a:p>
        </p:txBody>
      </p:sp>
      <p:sp>
        <p:nvSpPr>
          <p:cNvPr id="15" name="TextBox 14">
            <a:extLst>
              <a:ext uri="{FF2B5EF4-FFF2-40B4-BE49-F238E27FC236}">
                <a16:creationId xmlns:a16="http://schemas.microsoft.com/office/drawing/2014/main" xmlns="" id="{9815884B-DAB2-45C0-B986-8E46D0D8C629}"/>
              </a:ext>
            </a:extLst>
          </p:cNvPr>
          <p:cNvSpPr txBox="1"/>
          <p:nvPr/>
        </p:nvSpPr>
        <p:spPr>
          <a:xfrm>
            <a:off x="496964" y="1612931"/>
            <a:ext cx="6289480" cy="2308324"/>
          </a:xfrm>
          <a:prstGeom prst="rect">
            <a:avLst/>
          </a:prstGeom>
          <a:solidFill>
            <a:srgbClr val="FFD1D1"/>
          </a:solidFill>
        </p:spPr>
        <p:txBody>
          <a:bodyPr wrap="square" rtlCol="0">
            <a:spAutoFit/>
          </a:bodyPr>
          <a:lstStyle/>
          <a:p>
            <a:r>
              <a:rPr lang="el-GR"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Στην ανατολική πλευρά του Αιγαίου, η μαχητική απόδοση του στρατού εξασφαλιζόταν από δύο παράγοντες. Αρχικά, ο στρατός είχε τυφλή πειθαρχία στο μονάρχη. Ο δεύτερος παράγοντας που εξασφάλιζε την μαχητική απόδοση του στρατού ήταν ο φόβος της τιμωρίας.</a:t>
            </a:r>
            <a:endParaRPr lang="el-GR" sz="2400" dirty="0">
              <a:solidFill>
                <a:schemeClr val="bg1"/>
              </a:solidFill>
            </a:endParaRPr>
          </a:p>
        </p:txBody>
      </p:sp>
    </p:spTree>
    <p:extLst>
      <p:ext uri="{BB962C8B-B14F-4D97-AF65-F5344CB8AC3E}">
        <p14:creationId xmlns:p14="http://schemas.microsoft.com/office/powerpoint/2010/main" val="27492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Ουράνιο">
  <a:themeElements>
    <a:clrScheme name="Ουράνιο">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Ουράνιο">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Ουράνιο">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docProps/app.xml><?xml version="1.0" encoding="utf-8"?>
<Properties xmlns="http://schemas.openxmlformats.org/officeDocument/2006/extended-properties" xmlns:vt="http://schemas.openxmlformats.org/officeDocument/2006/docPropsVTypes">
  <Template/>
  <TotalTime>4449</TotalTime>
  <Words>2093</Words>
  <Application>Microsoft Office PowerPoint</Application>
  <PresentationFormat>Custom</PresentationFormat>
  <Paragraphs>219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Ουράνιο</vt:lpstr>
      <vt:lpstr>«Διάλογος ή σύγκρουση πολιτισμών; Με αφορμή το ορόσημο των 2.500 χρόνων  από τη μάχη των Θερμοπυλών  και τη ναυμαχία της Σαλαμίνας»    11-12 Φεβρουαρίου 2021</vt:lpstr>
      <vt:lpstr>PowerPoint Presentation</vt:lpstr>
      <vt:lpstr>PowerPoint Presentation</vt:lpstr>
      <vt:lpstr>Η συνάντηση του ανατολίτη δυνάστη με τον σοφό Έλληνα μας βοηθά να κατανοήσουμε βαθιά την αντίθεση ανάμεσα στον ελληνικό και ανατολικό πολιτισμό, είναι η πρώτη γεύση της σύγκρουσης, πνευματικής, πολιτιστικής και πολιτικής μεταξύ τους, που τελικά οδήγησε στην αναμέτρηση στο πεδίο της μάχης.</vt:lpstr>
      <vt:lpstr>PowerPoint Presentation</vt:lpstr>
      <vt:lpstr>Απόκλιση αλλά και σύγκλιση των δύο πολιτισμών: η συζήτηση των Περσών για το καλύτερο πολίτευμα (1) </vt:lpstr>
      <vt:lpstr>Απόκλιση αλλά και σύγκλιση των δύο πολιτισμών: η συζήτηση των Περσών για το καλύτερο πολίτευμα (2) </vt:lpstr>
      <vt:lpstr>PowerPoint Presentation</vt:lpstr>
      <vt:lpstr>PowerPoint Presentation</vt:lpstr>
      <vt:lpstr>PowerPoint Presentation</vt:lpstr>
      <vt:lpstr>…μένοντας στη γη της Ιωνίας ... με ένα γενναίο άλμα στον χρόνο…</vt:lpstr>
      <vt:lpstr>ο έφηβος Αργύρης, ταξιδευτής και προσκυνητής συνάμα, με πυξίδα τις αφηγήσεις της σοφής προγιαγιάς του, αναζητά τη σημασία των πολιτισμικών συμβόλων στις δυο πλευρές του Αιγαίου</vt:lpstr>
      <vt:lpstr>PowerPoint Presentation</vt:lpstr>
      <vt:lpstr>ο συμβολισμός…  απλώνεται στους αιώνες συμπυκνώνοντας την ιστορική μνήμη, αποτυπώνοντας το πνεύμα και τα συναισθήματα ενός λαού, δημιουργώντας συνεκτικούς δεσμούς και λειτουργώντας ως θεμέλιο του πολιτισμού του</vt:lpstr>
      <vt:lpstr>ο πρωταγωνιστής μας πατώντας στα χώματα της Ιωνίας  αναζητά τα χνάρια του παλιού μέσα στο νέο…                                 ανακαλύπτει τις επιβιώσεις, τις αλλαγές, τις αλλοιώσεις…  μέσα από τη διαδοχή και τη μίξη των πολιτισμών </vt:lpstr>
      <vt:lpstr>PowerPoint Presentation</vt:lpstr>
      <vt:lpstr>PowerPoint Presentation</vt:lpstr>
      <vt:lpstr>PowerPoint Presentation</vt:lpstr>
      <vt:lpstr>PowerPoint Presentation</vt:lpstr>
      <vt:lpstr>έθνος κράτος πατρίδα πολιτισμός</vt:lpstr>
      <vt:lpstr>PowerPoint Presentation</vt:lpstr>
      <vt:lpstr>PowerPoint Presentation</vt:lpstr>
      <vt:lpstr>PowerPoint Presentation</vt:lpstr>
      <vt:lpstr>PowerPoint Presentation</vt:lpstr>
      <vt:lpstr>ΠΗΓΕΣ (1)</vt:lpstr>
      <vt:lpstr>ΠΗΓΕΣ (2)</vt:lpstr>
      <vt:lpstr>ΠΗΓΕΣ (3) </vt:lpstr>
      <vt:lpstr>«Διάλογος ή σύγκρουση πολιτισμών;</vt:lpstr>
      <vt:lpstr>         «Διάλογος ή σύγκρουση πολιτισμών;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ΚΟΚΚΙΔΟΥ ΑΜΑΛΙΑ-ΧΡΥΣΑ</dc:creator>
  <cp:lastModifiedBy>LAMPRINI</cp:lastModifiedBy>
  <cp:revision>176</cp:revision>
  <dcterms:created xsi:type="dcterms:W3CDTF">2021-01-20T12:58:47Z</dcterms:created>
  <dcterms:modified xsi:type="dcterms:W3CDTF">2021-02-10T14:29:19Z</dcterms:modified>
</cp:coreProperties>
</file>